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6" r:id="rId2"/>
    <p:sldId id="297" r:id="rId3"/>
    <p:sldId id="262" r:id="rId4"/>
    <p:sldId id="278" r:id="rId5"/>
    <p:sldId id="287" r:id="rId6"/>
    <p:sldId id="285" r:id="rId7"/>
    <p:sldId id="298" r:id="rId8"/>
    <p:sldId id="299" r:id="rId9"/>
    <p:sldId id="294" r:id="rId10"/>
    <p:sldId id="274" r:id="rId11"/>
    <p:sldId id="281" r:id="rId12"/>
    <p:sldId id="304" r:id="rId13"/>
    <p:sldId id="300" r:id="rId14"/>
    <p:sldId id="301" r:id="rId15"/>
    <p:sldId id="302" r:id="rId16"/>
    <p:sldId id="261" r:id="rId17"/>
    <p:sldId id="303" r:id="rId18"/>
    <p:sldId id="306" r:id="rId19"/>
    <p:sldId id="307" r:id="rId20"/>
    <p:sldId id="305" r:id="rId21"/>
    <p:sldId id="30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0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019258675131374E-2"/>
          <c:y val="1.8284447331883415E-2"/>
          <c:w val="0.90585974155934768"/>
          <c:h val="0.815162953838069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E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 Atbalsts dzimstības veicināšanai  </c:v>
                </c:pt>
                <c:pt idx="1">
                  <c:v> Sociālās nevienlīdzības mazināšana  </c:v>
                </c:pt>
                <c:pt idx="2">
                  <c:v> Veselības nostiprināšana un aktīvās dzīves ilguma palielināšana  </c:v>
                </c:pt>
                <c:pt idx="3">
                  <c:v> Pasākumi emigrācijas mazināšanai  </c:v>
                </c:pt>
                <c:pt idx="4">
                  <c:v> Iedzīvotāju izglītības un profesionālās sagatavotības uzlabošana </c:v>
                </c:pt>
                <c:pt idx="5">
                  <c:v> Pasākumi emigrējušo iedzīvotāju atgriešanai Latvijā  </c:v>
                </c:pt>
                <c:pt idx="6">
                  <c:v> Citu valstu ierobežota skaita iedzīvotāju migrācijas veicināšana  </c:v>
                </c:pt>
              </c:strCache>
            </c:strRef>
          </c:cat>
          <c:val>
            <c:numRef>
              <c:f>Sheet1!$B$2:$B$8</c:f>
              <c:numCache>
                <c:formatCode>_-* #,##0.0_-;\-* #,##0.0_-;_-* "-"??_-;_-@_-</c:formatCode>
                <c:ptCount val="7"/>
                <c:pt idx="0">
                  <c:v>52.8</c:v>
                </c:pt>
                <c:pt idx="1">
                  <c:v>50.1</c:v>
                </c:pt>
                <c:pt idx="2">
                  <c:v>43.1</c:v>
                </c:pt>
                <c:pt idx="3">
                  <c:v>33.5</c:v>
                </c:pt>
                <c:pt idx="4">
                  <c:v>27.6</c:v>
                </c:pt>
                <c:pt idx="5">
                  <c:v>25.3</c:v>
                </c:pt>
                <c:pt idx="6">
                  <c:v>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DF-45C9-870D-EED388D11D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191329024"/>
        <c:axId val="193218432"/>
      </c:barChart>
      <c:catAx>
        <c:axId val="191329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93218432"/>
        <c:crosses val="autoZero"/>
        <c:auto val="1"/>
        <c:lblAlgn val="ctr"/>
        <c:lblOffset val="100"/>
        <c:noMultiLvlLbl val="0"/>
      </c:catAx>
      <c:valAx>
        <c:axId val="193218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91329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Valdībai</c:v>
                </c:pt>
                <c:pt idx="1">
                  <c:v>Katram cilvēkam pašam</c:v>
                </c:pt>
                <c:pt idx="2">
                  <c:v>Ģimenei</c:v>
                </c:pt>
                <c:pt idx="3">
                  <c:v>Saeimai</c:v>
                </c:pt>
                <c:pt idx="4">
                  <c:v>Pašvaldībām</c:v>
                </c:pt>
                <c:pt idx="5">
                  <c:v>Politiskajām partijām</c:v>
                </c:pt>
                <c:pt idx="6">
                  <c:v>Darba devējiem</c:v>
                </c:pt>
                <c:pt idx="7">
                  <c:v>Nevalstiskām organizācijām</c:v>
                </c:pt>
              </c:strCache>
            </c:strRef>
          </c:cat>
          <c:val>
            <c:numRef>
              <c:f>Sheet1!$B$2:$B$9</c:f>
              <c:numCache>
                <c:formatCode>_-* #,##0.0_-;\-* #,##0.0_-;_-* "-"??_-;_-@_-</c:formatCode>
                <c:ptCount val="8"/>
                <c:pt idx="0">
                  <c:v>70.2</c:v>
                </c:pt>
                <c:pt idx="1">
                  <c:v>49.4</c:v>
                </c:pt>
                <c:pt idx="2">
                  <c:v>43.8</c:v>
                </c:pt>
                <c:pt idx="3">
                  <c:v>32.1</c:v>
                </c:pt>
                <c:pt idx="4">
                  <c:v>30.9</c:v>
                </c:pt>
                <c:pt idx="5">
                  <c:v>9.1</c:v>
                </c:pt>
                <c:pt idx="6">
                  <c:v>8.6</c:v>
                </c:pt>
                <c:pt idx="7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59-4E9A-A1AF-60F6055E52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129942272"/>
        <c:axId val="129943808"/>
      </c:barChart>
      <c:catAx>
        <c:axId val="129942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943808"/>
        <c:crosses val="autoZero"/>
        <c:auto val="1"/>
        <c:lblAlgn val="ctr"/>
        <c:lblOffset val="100"/>
        <c:noMultiLvlLbl val="0"/>
      </c:catAx>
      <c:valAx>
        <c:axId val="129943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942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B417D-F097-4830-8042-DBF2D7301237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3208D-8D98-4E0C-AA64-887D7ED8DA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571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270104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586518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C38D42-68BF-460F-BA69-8D7356E39FAF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3723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B9B47-DBCB-4EB8-9547-40D54D9E7561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D2C6-5F3C-480D-8846-B9FAD77FD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970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B9B47-DBCB-4EB8-9547-40D54D9E7561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D2C6-5F3C-480D-8846-B9FAD77FD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670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B9B47-DBCB-4EB8-9547-40D54D9E7561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D2C6-5F3C-480D-8846-B9FAD77FD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952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89" b="0" i="0">
                <a:solidFill>
                  <a:srgbClr val="ACC0C6"/>
                </a:solidFill>
                <a:latin typeface="Arial (null)"/>
                <a:cs typeface="Arial (null)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2"/>
            <a:ext cx="5303520" cy="396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2"/>
            <a:ext cx="5303520" cy="396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8508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442236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B9B47-DBCB-4EB8-9547-40D54D9E7561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D2C6-5F3C-480D-8846-B9FAD77FD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879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B9B47-DBCB-4EB8-9547-40D54D9E7561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D2C6-5F3C-480D-8846-B9FAD77FD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598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B9B47-DBCB-4EB8-9547-40D54D9E7561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D2C6-5F3C-480D-8846-B9FAD77FD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334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B9B47-DBCB-4EB8-9547-40D54D9E7561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D2C6-5F3C-480D-8846-B9FAD77FD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805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B9B47-DBCB-4EB8-9547-40D54D9E7561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D2C6-5F3C-480D-8846-B9FAD77FD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900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B9B47-DBCB-4EB8-9547-40D54D9E7561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D2C6-5F3C-480D-8846-B9FAD77FD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083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B9B47-DBCB-4EB8-9547-40D54D9E7561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D2C6-5F3C-480D-8846-B9FAD77FD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762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B9B47-DBCB-4EB8-9547-40D54D9E7561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D2C6-5F3C-480D-8846-B9FAD77FD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817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B9B47-DBCB-4EB8-9547-40D54D9E7561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2D2C6-5F3C-480D-8846-B9FAD77FD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720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population.un.org/wpp/Publications/Files/WPP2019_Volume-I_Comprehensive-Tables.pdf" TargetMode="External"/><Relationship Id="rId7" Type="http://schemas.openxmlformats.org/officeDocument/2006/relationships/hyperlink" Target="https://sus.lv/sites/default/files/media/faili/demografiskas_prognozes_riga_un_pieriga_rd_lza_2012.pdf" TargetMode="External"/><Relationship Id="rId2" Type="http://schemas.openxmlformats.org/officeDocument/2006/relationships/hyperlink" Target="https://ec.europa.eu/eurostat/web/population-demography/population-projections/databas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lgtspejigaattistiba.saeima.lv/attachments/article/702/Petijums_1%20starpatskaite.pdf" TargetMode="External"/><Relationship Id="rId5" Type="http://schemas.openxmlformats.org/officeDocument/2006/relationships/hyperlink" Target="http://certusdomnica.lv/wp-content/uploads/2017/05/Certus_LatvijasDemografiskaisPortrets_2017_LV-1.pdf" TargetMode="External"/><Relationship Id="rId4" Type="http://schemas.openxmlformats.org/officeDocument/2006/relationships/hyperlink" Target="https://databank.worldbank.org/source/population-estimates-and-projection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../media/image13.png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5EFD42-55ED-731E-D03C-1969C3765D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50194"/>
            <a:ext cx="12192000" cy="1007806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F9B6AEB-74E5-4325-B74A-5EF2A83CFA00}"/>
              </a:ext>
            </a:extLst>
          </p:cNvPr>
          <p:cNvSpPr txBox="1">
            <a:spLocks/>
          </p:cNvSpPr>
          <p:nvPr/>
        </p:nvSpPr>
        <p:spPr>
          <a:xfrm>
            <a:off x="256039" y="6197865"/>
            <a:ext cx="4924430" cy="579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lv-LV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Projekts «</a:t>
            </a:r>
            <a:r>
              <a:rPr lang="lv-LV" sz="14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DemoMigPro</a:t>
            </a:r>
            <a:r>
              <a:rPr lang="lv-LV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lv-LV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Nr. VPP-LETONIKA-2021/4-0002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20090" y="1005840"/>
            <a:ext cx="10618470" cy="4572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Augsta līmeņa ekspertu konference</a:t>
            </a:r>
            <a:b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«Latvijas ilgtspēja: vide, cilvēks, ekonomika. Kurp ejam?»</a:t>
            </a:r>
          </a:p>
          <a:p>
            <a:pPr algn="ctr"/>
            <a:r>
              <a:rPr lang="lv-LV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Konferenci rīko 14. Saeimas Ilgtspējīgas attīstības komisija un biedrība «Latvijas Formula 2050»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Otrais tematiskais bloks – CILVĒKS / SABIEDRĪBA</a:t>
            </a:r>
            <a:b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Saeima, Baltiešu zāle – 2023. g. 6. oktobrī</a:t>
            </a:r>
          </a:p>
          <a:p>
            <a:pPr algn="ctr"/>
            <a:endParaRPr lang="lv-LV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lv-LV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Latvijas demogrāfiskā attīstība – vērtējumi, izaicinājumi, </a:t>
            </a:r>
            <a:r>
              <a:rPr lang="lv-LV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prognozes</a:t>
            </a:r>
          </a:p>
          <a:p>
            <a:pPr algn="ctr"/>
            <a:endParaRPr lang="lv-LV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lv-LV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Juris Krūmiņš (Latvijas Universitāte, profesors</a:t>
            </a:r>
            <a:r>
              <a:rPr lang="lv-LV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lv-LV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lv-LV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Prezentācijā izmantoti VPP projekta </a:t>
            </a:r>
            <a:r>
              <a:rPr lang="lv-LV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DemoMigPro</a:t>
            </a:r>
            <a:r>
              <a:rPr lang="lv-LV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dalībnieku pētījumu rezultātus – Z. </a:t>
            </a:r>
            <a:r>
              <a:rPr lang="lv-LV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Krišjāne</a:t>
            </a:r>
            <a:r>
              <a:rPr lang="lv-LV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J. Krūmiņš, A. Bērziņš, M. Bērziņš, A. </a:t>
            </a:r>
            <a:r>
              <a:rPr lang="lv-LV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Dahs</a:t>
            </a:r>
            <a:r>
              <a:rPr lang="lv-LV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u.c.</a:t>
            </a:r>
          </a:p>
          <a:p>
            <a:endParaRPr lang="lv-LV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v-LV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2497" y="179037"/>
            <a:ext cx="1499746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15722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10CCC0-52F3-4BD9-709B-56A090AA4E38}"/>
              </a:ext>
            </a:extLst>
          </p:cNvPr>
          <p:cNvSpPr txBox="1"/>
          <p:nvPr/>
        </p:nvSpPr>
        <p:spPr>
          <a:xfrm>
            <a:off x="1990613" y="6458847"/>
            <a:ext cx="716280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000000"/>
                </a:solidFill>
                <a:latin typeface="Open Sans" panose="020B0606030504020204" pitchFamily="34" charset="0"/>
              </a:rPr>
              <a:t>Source: Eurostat</a:t>
            </a:r>
            <a:r>
              <a:rPr lang="lv-LV" sz="1200" dirty="0">
                <a:solidFill>
                  <a:srgbClr val="000000"/>
                </a:solidFill>
                <a:latin typeface="Open Sans" panose="020B0606030504020204" pitchFamily="34" charset="0"/>
              </a:rPr>
              <a:t>.  </a:t>
            </a:r>
            <a:r>
              <a:rPr lang="en-GB" sz="1200" dirty="0">
                <a:solidFill>
                  <a:srgbClr val="000000"/>
                </a:solidFill>
                <a:latin typeface="Open Sans" panose="020B0606030504020204" pitchFamily="34" charset="0"/>
              </a:rPr>
              <a:t>Demography of Europe</a:t>
            </a:r>
            <a:r>
              <a:rPr lang="lv-LV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Open Sans" panose="020B0606030504020204" pitchFamily="34" charset="0"/>
              </a:rPr>
              <a:t>2022</a:t>
            </a:r>
            <a:r>
              <a:rPr lang="lv-LV" sz="1200" dirty="0">
                <a:solidFill>
                  <a:srgbClr val="000000"/>
                </a:solidFill>
                <a:latin typeface="Open Sans" panose="020B0606030504020204" pitchFamily="34" charset="0"/>
              </a:rPr>
              <a:t>.</a:t>
            </a:r>
            <a:r>
              <a:rPr lang="en-GB" sz="1200" dirty="0">
                <a:solidFill>
                  <a:srgbClr val="000000"/>
                </a:solidFill>
                <a:latin typeface="Open Sans" panose="020B0606030504020204" pitchFamily="34" charset="0"/>
              </a:rPr>
              <a:t> INTERACTIVE </a:t>
            </a:r>
            <a:r>
              <a:rPr lang="en-GB" sz="12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EDITION</a:t>
            </a:r>
            <a:r>
              <a:rPr lang="lv-LV" sz="12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. </a:t>
            </a:r>
            <a:r>
              <a:rPr lang="en-GB" sz="1200" dirty="0">
                <a:solidFill>
                  <a:srgbClr val="000000"/>
                </a:solidFill>
                <a:latin typeface="Open Sans" panose="020B0606030504020204" pitchFamily="34" charset="0"/>
              </a:rPr>
              <a:t>Source: Eurostat</a:t>
            </a:r>
            <a:r>
              <a:rPr lang="lv-LV" sz="1200" dirty="0">
                <a:solidFill>
                  <a:srgbClr val="000000"/>
                </a:solidFill>
                <a:latin typeface="Open Sans" panose="020B0606030504020204" pitchFamily="34" charset="0"/>
              </a:rPr>
              <a:t>.  </a:t>
            </a:r>
            <a:r>
              <a:rPr lang="lv-LV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Ageing</a:t>
            </a:r>
            <a:r>
              <a:rPr lang="en-GB" sz="1200" dirty="0">
                <a:solidFill>
                  <a:srgbClr val="000000"/>
                </a:solidFill>
                <a:latin typeface="Open Sans" panose="020B0606030504020204" pitchFamily="34" charset="0"/>
              </a:rPr>
              <a:t> Europe</a:t>
            </a:r>
            <a:r>
              <a:rPr lang="lv-LV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Open Sans" panose="020B0606030504020204" pitchFamily="34" charset="0"/>
              </a:rPr>
              <a:t>202</a:t>
            </a:r>
            <a:r>
              <a:rPr lang="lv-LV" sz="1200" dirty="0">
                <a:solidFill>
                  <a:srgbClr val="000000"/>
                </a:solidFill>
                <a:latin typeface="Open Sans" panose="020B0606030504020204" pitchFamily="34" charset="0"/>
              </a:rPr>
              <a:t>1.   </a:t>
            </a:r>
            <a:endParaRPr lang="en-GB" sz="1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0A840C-8A13-1BBD-05B1-0D0C8C670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265" y="80011"/>
            <a:ext cx="8691300" cy="32232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340CAD-FC56-6F6E-8C4C-DAA325598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3265" y="3451860"/>
            <a:ext cx="8691300" cy="29268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10CCC0-52F3-4BD9-709B-56A090AA4E38}"/>
              </a:ext>
            </a:extLst>
          </p:cNvPr>
          <p:cNvSpPr txBox="1"/>
          <p:nvPr/>
        </p:nvSpPr>
        <p:spPr>
          <a:xfrm>
            <a:off x="8910391" y="680834"/>
            <a:ext cx="32816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2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Sieviešu skaits uz 100 vīriešiem, </a:t>
            </a:r>
          </a:p>
          <a:p>
            <a:r>
              <a:rPr lang="lv-LV" sz="12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Lejā: Darbaspējas vecuma slodze ar 65 un vecākiem   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0648637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464550-670B-FB8F-95CB-44905C243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155" y="1666875"/>
            <a:ext cx="8239125" cy="41338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AA8DE4-C10E-FF10-995A-37F7F38FA84E}"/>
              </a:ext>
            </a:extLst>
          </p:cNvPr>
          <p:cNvSpPr txBox="1"/>
          <p:nvPr/>
        </p:nvSpPr>
        <p:spPr>
          <a:xfrm>
            <a:off x="2308694" y="958989"/>
            <a:ext cx="78351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40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lv-LV" sz="20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Demogrāfiskā slodze reģionos  2011. un 2022. g. </a:t>
            </a:r>
            <a:endParaRPr lang="en-GB" sz="200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82E2F6-6946-4B09-2902-E1E6D86C9894}"/>
              </a:ext>
            </a:extLst>
          </p:cNvPr>
          <p:cNvSpPr txBox="1"/>
          <p:nvPr/>
        </p:nvSpPr>
        <p:spPr>
          <a:xfrm>
            <a:off x="1904722" y="6033809"/>
            <a:ext cx="823912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200"/>
              <a:t>PIEZĪME.  «</a:t>
            </a:r>
            <a:r>
              <a:rPr lang="en-GB" sz="1200"/>
              <a:t>Virs darbspējas vecuma</a:t>
            </a:r>
            <a:r>
              <a:rPr lang="lv-LV" sz="1200"/>
              <a:t>»</a:t>
            </a:r>
            <a:r>
              <a:rPr lang="en-GB" sz="1200"/>
              <a:t>:</a:t>
            </a:r>
            <a:r>
              <a:rPr lang="lv-LV" sz="1200"/>
              <a:t> a</a:t>
            </a:r>
            <a:r>
              <a:rPr lang="en-GB" sz="1200"/>
              <a:t>tbilstoši attiecīgo gadu likumdošanā noteiktajam darbspējas un pensijas vecumam.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9627" y="179037"/>
            <a:ext cx="1499746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8312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04370" cy="728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59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262000" y="1243856"/>
          <a:ext cx="7668000" cy="44359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16000">
                  <a:extLst>
                    <a:ext uri="{9D8B030D-6E8A-4147-A177-3AD203B41FA5}">
                      <a16:colId xmlns:a16="http://schemas.microsoft.com/office/drawing/2014/main" val="511591714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val="2296423082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val="2533260762"/>
                    </a:ext>
                  </a:extLst>
                </a:gridCol>
              </a:tblGrid>
              <a:tr h="378099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Prognožu izpildītāji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un prognožu aprēķinu bāzes gads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solidFill>
                      <a:srgbClr val="7E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Iedzīvotāju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skaita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prognoze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,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tūkst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.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>
                    <a:solidFill>
                      <a:srgbClr val="7E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150383"/>
                  </a:ext>
                </a:extLst>
              </a:tr>
              <a:tr h="3926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2020. g.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solidFill>
                      <a:srgbClr val="7E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2030. g.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solidFill>
                      <a:srgbClr val="7E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65857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Eurostat, 2019. g.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solidFill>
                      <a:srgbClr val="7E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1907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solidFill>
                      <a:srgbClr val="7E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1713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solidFill>
                      <a:srgbClr val="7E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99246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ANO, 2018. g.       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solidFill>
                      <a:srgbClr val="7E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1886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solidFill>
                      <a:srgbClr val="7E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1720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solidFill>
                      <a:srgbClr val="7E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913118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OECD, 2018. g.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solidFill>
                      <a:srgbClr val="7E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1904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solidFill>
                      <a:srgbClr val="7E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1735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solidFill>
                      <a:srgbClr val="7E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69821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Pasaules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 Banka, 2018. g.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solidFill>
                      <a:srgbClr val="7E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1893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solidFill>
                      <a:srgbClr val="7E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1732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solidFill>
                      <a:srgbClr val="7E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31794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VPP EKOSOC, 2018. g.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solidFill>
                      <a:srgbClr val="7E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1901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solidFill>
                      <a:srgbClr val="7E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1748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solidFill>
                      <a:srgbClr val="7E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86112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CERTUS, 2017. g.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solidFill>
                      <a:srgbClr val="7E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1920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solidFill>
                      <a:srgbClr val="7E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1870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solidFill>
                      <a:srgbClr val="7E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31189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Grupa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 93, VARAM, 2013. g.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solidFill>
                      <a:srgbClr val="7E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1880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solidFill>
                      <a:srgbClr val="7E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1635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solidFill>
                      <a:srgbClr val="7E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87397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LZA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Ekonomikas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 inst.,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prognozes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aktīvais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 variants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ar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migrāciju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, 2011. g.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solidFill>
                      <a:srgbClr val="7E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1821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solidFill>
                      <a:srgbClr val="7E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1637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solidFill>
                      <a:srgbClr val="7E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75954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Meļihovs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 A. (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Latvijas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 Banka), 2011. g.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solidFill>
                      <a:srgbClr val="7E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1930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solidFill>
                      <a:srgbClr val="7E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1890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solidFill>
                      <a:srgbClr val="7E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0895939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24000" y="5726946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altLang="en-US" sz="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Avots: Europop2019 </a:t>
            </a:r>
            <a:r>
              <a:rPr lang="lv-LV" altLang="en-US" sz="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population</a:t>
            </a:r>
            <a:r>
              <a:rPr lang="lv-LV" altLang="en-US" sz="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altLang="en-US" sz="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projections</a:t>
            </a:r>
            <a:r>
              <a:rPr lang="lv-LV" altLang="en-US" sz="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lv-LV" altLang="en-US" sz="800" i="1" dirty="0" bmk="_Hlk87367109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https://ec.europa.eu/eurostat/web/population-demography/population-projections/database</a:t>
            </a:r>
            <a:r>
              <a:rPr lang="lv-LV" altLang="en-US" sz="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altLang="en-US" sz="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World</a:t>
            </a:r>
            <a:r>
              <a:rPr lang="lv-LV" altLang="en-US" sz="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altLang="en-US" sz="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Population</a:t>
            </a:r>
            <a:r>
              <a:rPr lang="lv-LV" altLang="en-US" sz="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altLang="en-US" sz="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Prospects</a:t>
            </a:r>
            <a:r>
              <a:rPr lang="lv-LV" altLang="en-US" sz="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2019. </a:t>
            </a:r>
            <a:r>
              <a:rPr lang="lv-LV" altLang="en-US" sz="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Volume</a:t>
            </a:r>
            <a:r>
              <a:rPr lang="lv-LV" altLang="en-US" sz="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I: </a:t>
            </a:r>
            <a:r>
              <a:rPr lang="lv-LV" altLang="en-US" sz="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Comprehensive</a:t>
            </a:r>
            <a:r>
              <a:rPr lang="lv-LV" altLang="en-US" sz="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altLang="en-US" sz="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Tables</a:t>
            </a:r>
            <a:r>
              <a:rPr lang="lv-LV" altLang="en-US" sz="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lv-LV" altLang="en-US" sz="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United</a:t>
            </a:r>
            <a:r>
              <a:rPr lang="lv-LV" altLang="en-US" sz="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altLang="en-US" sz="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Nations</a:t>
            </a:r>
            <a:r>
              <a:rPr lang="lv-LV" altLang="en-US" sz="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lv-LV" altLang="en-US" sz="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New</a:t>
            </a:r>
            <a:r>
              <a:rPr lang="lv-LV" altLang="en-US" sz="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altLang="en-US" sz="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York</a:t>
            </a:r>
            <a:r>
              <a:rPr lang="lv-LV" altLang="en-US" sz="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2019, p. 31.; </a:t>
            </a:r>
            <a:r>
              <a:rPr lang="lv-LV" altLang="en-US" sz="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https://population.un.org/wpp/Publications/Files/WPP2019_Volume-I_Comprehensive-Tables.pdf</a:t>
            </a:r>
            <a:r>
              <a:rPr lang="lv-LV" altLang="en-US" sz="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altLang="en-US" sz="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World</a:t>
            </a:r>
            <a:r>
              <a:rPr lang="lv-LV" altLang="en-US" sz="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altLang="en-US" sz="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Bank</a:t>
            </a:r>
            <a:r>
              <a:rPr lang="lv-LV" altLang="en-US" sz="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lv-LV" altLang="en-US" sz="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Population</a:t>
            </a:r>
            <a:r>
              <a:rPr lang="lv-LV" altLang="en-US" sz="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altLang="en-US" sz="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estimates</a:t>
            </a:r>
            <a:r>
              <a:rPr lang="lv-LV" altLang="en-US" sz="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altLang="en-US" sz="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lv-LV" altLang="en-US" sz="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altLang="en-US" sz="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projections</a:t>
            </a:r>
            <a:r>
              <a:rPr lang="lv-LV" altLang="en-US" sz="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lv-LV" altLang="en-US" sz="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https://databank.worldbank.org/source/population-estimates-and-projections</a:t>
            </a:r>
            <a:r>
              <a:rPr lang="lv-LV" altLang="en-US" sz="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altLang="en-US" sz="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Tautas ataudze Latvijā. 2019., 278. lpp. Latvijas demogrāfiskais portrets šodien …un rīt. Rīga: </a:t>
            </a:r>
            <a:r>
              <a:rPr lang="lv-LV" altLang="en-US" sz="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Domnīca</a:t>
            </a:r>
            <a:r>
              <a:rPr lang="lv-LV" altLang="en-US" sz="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altLang="en-US" sz="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Certus</a:t>
            </a:r>
            <a:r>
              <a:rPr lang="lv-LV" altLang="en-US" sz="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2017., 4. lpp.; </a:t>
            </a:r>
            <a:r>
              <a:rPr lang="lv-LV" altLang="en-US" sz="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http://certusdomnica.lv/wp-content/uploads/2017/05/Certus_LatvijasDemografiskaisPortrets_2017_LV-1.pdf</a:t>
            </a:r>
            <a:r>
              <a:rPr lang="lv-LV" altLang="en-US" sz="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altLang="en-US" sz="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Demogrāfisko izmaiņu raksturojums un prognozes. Rīga: VARAM, 2014., 42. lpp.  </a:t>
            </a:r>
            <a:r>
              <a:rPr lang="lv-LV" altLang="en-US" sz="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http://ilgtspejigaattistiba.saeima.lv/attachments/article/702/Petijums_1%20starpatskaite.pdf</a:t>
            </a:r>
            <a:r>
              <a:rPr lang="lv-LV" altLang="en-US" sz="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altLang="en-US" sz="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Demogrāfiskās prognozes Rīgā un Pierīgā. Rīga: LZA EI, 2012., 33. lpp. </a:t>
            </a:r>
            <a:r>
              <a:rPr lang="lv-LV" altLang="en-US" sz="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https://sus.lv/sites/default/files/media/faili/demografiskas_prognozes_riga_un_pieriga_rd_lza_2012.pdf</a:t>
            </a:r>
            <a:r>
              <a:rPr lang="lv-LV" altLang="en-US" sz="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altLang="en-US" sz="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Aleksejs </a:t>
            </a:r>
            <a:r>
              <a:rPr lang="lv-LV" altLang="en-US" sz="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Meļihovs</a:t>
            </a:r>
            <a:r>
              <a:rPr lang="lv-LV" altLang="en-US" sz="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Latvijas iedzīvotāju dabisko pārmaiņu prognozēšana. Rīga: Latvijas Banka, 3, 2014., 25. lpp.  </a:t>
            </a:r>
            <a:endParaRPr lang="lv-LV" altLang="en-US" sz="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32610" y="297077"/>
            <a:ext cx="87010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altLang="en-US" sz="2400" b="1" dirty="0">
                <a:solidFill>
                  <a:srgbClr val="7E0000"/>
                </a:solidFill>
                <a:latin typeface="Arial Narrow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Prognozes - Latvijas iedzīvotāju perspektīvā skaita atsevišķu aprēķinu rezultāti,  kas veikti kopš 2011. gada (tūkst.) </a:t>
            </a:r>
            <a:endParaRPr lang="en-US" altLang="en-US" sz="2400" b="1" dirty="0">
              <a:solidFill>
                <a:srgbClr val="7E0000"/>
              </a:solidFill>
              <a:latin typeface="Arial Narrow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81067" y="144747"/>
            <a:ext cx="1499746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1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98603" y="298222"/>
            <a:ext cx="940033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altLang="lv-LV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ES-27 valstu iedzīvotāju skaita </a:t>
            </a:r>
            <a:r>
              <a:rPr kumimoji="0" lang="lv-LV" altLang="lv-LV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prognozēto izmaiņu faktori</a:t>
            </a:r>
            <a:r>
              <a:rPr kumimoji="0" lang="lv-LV" altLang="lv-LV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kumimoji="0" lang="lv-LV" altLang="lv-LV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lv-LV" altLang="lv-LV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2019.-2050.g. </a:t>
            </a:r>
            <a:r>
              <a:rPr kumimoji="0" lang="lv-LV" altLang="lv-LV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(procentos pret skaitu 2019.g.)</a:t>
            </a:r>
            <a:endParaRPr kumimoji="0" lang="lv-LV" altLang="lv-LV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83899" y="6253837"/>
            <a:ext cx="802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Datu avots: 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Eurostat – EUROPOP2019 population projections ( PROJ_19NP ). Aut</a:t>
            </a:r>
            <a:r>
              <a:rPr kumimoji="0" lang="lv-LV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oru aprēķins.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AD404A-8BD3-4693-B963-1CC50069077D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F21943-EF55-454D-9B88-3B0368F7C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9306" y="1178452"/>
            <a:ext cx="8132894" cy="491552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970D4EA6-741C-4EC6-8850-93C51D176267}"/>
              </a:ext>
            </a:extLst>
          </p:cNvPr>
          <p:cNvSpPr/>
          <p:nvPr/>
        </p:nvSpPr>
        <p:spPr>
          <a:xfrm rot="16200000">
            <a:off x="2175105" y="5148525"/>
            <a:ext cx="648182" cy="3125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1067" y="99027"/>
            <a:ext cx="1499746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08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5076AE-D02D-4949-904B-03967FCAB9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5F98B3-F961-4BB6-8022-31B03CF93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701" y="1376058"/>
            <a:ext cx="8240482" cy="44997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83D04D-2FEF-4E08-82F1-7B3FF420AE1B}"/>
              </a:ext>
            </a:extLst>
          </p:cNvPr>
          <p:cNvSpPr txBox="1"/>
          <p:nvPr/>
        </p:nvSpPr>
        <p:spPr>
          <a:xfrm>
            <a:off x="507685" y="396815"/>
            <a:ext cx="106596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2400"/>
              <a:t>Darbspējas vecuma iedzīvotāju (15-64 g.v.) prognozētā skaita dinamika </a:t>
            </a:r>
            <a:br>
              <a:rPr lang="lv-LV" sz="2400"/>
            </a:br>
            <a:r>
              <a:rPr lang="lv-LV" sz="2400"/>
              <a:t>Latvijas reģionos līdz 2045. gadam (2021. g.  = 100%)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C41A1C-D9D3-484F-9F2A-897CF5DE4AA5}"/>
              </a:ext>
            </a:extLst>
          </p:cNvPr>
          <p:cNvSpPr txBox="1"/>
          <p:nvPr/>
        </p:nvSpPr>
        <p:spPr>
          <a:xfrm>
            <a:off x="1142686" y="5875795"/>
            <a:ext cx="101920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400" i="1"/>
              <a:t>Avots</a:t>
            </a:r>
            <a:r>
              <a:rPr lang="lv-LV" sz="1400"/>
              <a:t>: Aprēķināts no DemoMig projekta ietvaros veiktās prognozes rezultātiem. Reģionu sastāvs atbilstoši situācijai pirms 2021.g. administratīvi teritoriālās reformas.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2254" y="144747"/>
            <a:ext cx="1499746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76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890" y="2091691"/>
            <a:ext cx="7235190" cy="30289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51760" y="618407"/>
            <a:ext cx="6938010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lv-LV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Demogrāfiskā slodze ar bērniem (0 - 14 gadu vecumā) un senioriem (65 gadu vecumā un vairāk) Latvijas reģionos 2021. gadā un prognoze 2025.-2045. gadiem (procentos  pret iedzīvotāju skaitu 15-64 gadu vecumā)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51760" y="5167139"/>
            <a:ext cx="693801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Aprēķināts no: 2021. g. tautas skaitīšanas rezultāti, CSP datubāze, tabula IRD040; </a:t>
            </a:r>
            <a:r>
              <a:rPr lang="lv-LV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DemoMig</a:t>
            </a:r>
            <a:r>
              <a:rPr lang="lv-LV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projekta ietvaros veiktās prognozes rezultāti.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9637" y="87597"/>
            <a:ext cx="1499746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06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16590" y="1036904"/>
            <a:ext cx="7872704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100"/>
              <a:t>“</a:t>
            </a:r>
            <a:r>
              <a:rPr lang="lv-LV" sz="2100"/>
              <a:t>Kuri Jūsuprāt ir 3 nozīmīgākie atbalsta sniedzēji demogrāfisko problēmu turpmākai risināšanai Latvijā?" </a:t>
            </a:r>
            <a:br>
              <a:rPr lang="lv-LV" sz="2100"/>
            </a:br>
            <a:r>
              <a:rPr lang="lv-LV" sz="1500"/>
              <a:t>(procentos; iespējamas līdz 3 atbildēm;</a:t>
            </a:r>
            <a:r>
              <a:rPr lang="en-GB" sz="1500"/>
              <a:t> </a:t>
            </a:r>
            <a:r>
              <a:rPr lang="lv-LV" sz="1500"/>
              <a:t>n=1246)</a:t>
            </a:r>
            <a:endParaRPr lang="en-GB" sz="2100"/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2207752" y="1983318"/>
          <a:ext cx="7381543" cy="3231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5C5076AE-D02D-4949-904B-03967FCAB978}" type="slidenum">
              <a:rPr lang="en-GB" smtClean="0"/>
              <a:t>17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0A4CA4-97A5-4C8E-B7DE-FB83CF7BE98D}"/>
              </a:ext>
            </a:extLst>
          </p:cNvPr>
          <p:cNvSpPr txBox="1"/>
          <p:nvPr/>
        </p:nvSpPr>
        <p:spPr>
          <a:xfrm>
            <a:off x="2412185" y="5332399"/>
            <a:ext cx="686992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050" i="1"/>
              <a:t>Avots</a:t>
            </a:r>
            <a:r>
              <a:rPr lang="lv-LV" sz="1050"/>
              <a:t>: 2021.g. DemoMig projekta ietvaros veiktās aptaujas rezultāti.</a:t>
            </a:r>
            <a:endParaRPr lang="en-GB" sz="105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6416" y="148158"/>
            <a:ext cx="1496291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85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" y="4629151"/>
            <a:ext cx="11410950" cy="2033588"/>
          </a:xfrm>
        </p:spPr>
        <p:txBody>
          <a:bodyPr>
            <a:normAutofit/>
          </a:bodyPr>
          <a:lstStyle/>
          <a:p>
            <a:r>
              <a:rPr lang="lv-LV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Eirostat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demogrāfiskā prognoze Latvijai  uzrāda 2050. gadam šādu darbaspējas vecuma iedzīvotāju īpatsvara vērtību (procentos):</a:t>
            </a:r>
            <a:b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Bāzes (</a:t>
            </a:r>
            <a:r>
              <a:rPr lang="lv-LV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baseline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variantā							56.1</a:t>
            </a:r>
            <a:b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Minimālo īpatsvaru (mirstības un migrācijas samazināšanās variantā)	55.5</a:t>
            </a:r>
            <a:b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Maksimālo īpatsvaru (variantā bez migrācijas ietekmes)			57.9	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360" y="308611"/>
            <a:ext cx="8698230" cy="43176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421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" y="4629151"/>
            <a:ext cx="11410950" cy="2033588"/>
          </a:xfrm>
        </p:spPr>
        <p:txBody>
          <a:bodyPr>
            <a:normAutofit fontScale="90000"/>
          </a:bodyPr>
          <a:lstStyle/>
          <a:p>
            <a:r>
              <a:rPr lang="lv-LV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Eirostat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demogrāfiskās slodzes prognoze Latvijai  uzrāda 2050. gadam šādu darbaspējas vecuma slodzi ar  iedzīvotājiem vecumā 0-14 gadi un 65 un vecāki (procentos):</a:t>
            </a:r>
            <a:b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Bāzes (</a:t>
            </a:r>
            <a:r>
              <a:rPr lang="lv-LV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baseline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variantā						78.1</a:t>
            </a:r>
            <a:b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Minimālā slodze (variantā bez migrācijas pieauguma)			72.8</a:t>
            </a:r>
            <a:b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Maksimālā slodze (pie samazinātas mirstības un migrācijas pieauguma)	80.0			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480" y="431800"/>
            <a:ext cx="8881110" cy="3914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5824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pakšvirsraksts 2">
            <a:extLst>
              <a:ext uri="{FF2B5EF4-FFF2-40B4-BE49-F238E27FC236}">
                <a16:creationId xmlns:a16="http://schemas.microsoft.com/office/drawing/2014/main" id="{FAE69D86-7ECA-308D-1C0C-03E7FFC2ACED}"/>
              </a:ext>
            </a:extLst>
          </p:cNvPr>
          <p:cNvSpPr txBox="1">
            <a:spLocks/>
          </p:cNvSpPr>
          <p:nvPr/>
        </p:nvSpPr>
        <p:spPr>
          <a:xfrm>
            <a:off x="285750" y="502920"/>
            <a:ext cx="11715750" cy="5394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ct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ct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ct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ct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lv-LV" sz="2400" b="1" i="1" dirty="0">
                <a:solidFill>
                  <a:srgbClr val="852727"/>
                </a:solidFill>
              </a:rPr>
              <a:t>F</a:t>
            </a:r>
            <a:r>
              <a:rPr lang="lv-LV" sz="2400" b="1" i="1" dirty="0" smtClean="0">
                <a:solidFill>
                  <a:srgbClr val="852727"/>
                </a:solidFill>
              </a:rPr>
              <a:t>okusā - demogrāfiskā attīstība un ilgtspēja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lv-LV" sz="2000" dirty="0">
              <a:solidFill>
                <a:srgbClr val="852727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lv-LV" sz="2000" dirty="0" smtClean="0">
                <a:solidFill>
                  <a:srgbClr val="852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29.11.2021</a:t>
            </a:r>
            <a:r>
              <a:rPr lang="lv-LV" sz="2000" dirty="0" smtClean="0">
                <a:solidFill>
                  <a:srgbClr val="852727"/>
                </a:solidFill>
              </a:rPr>
              <a:t> - </a:t>
            </a:r>
            <a:r>
              <a:rPr lang="en-US" sz="2000" dirty="0" smtClean="0">
                <a:solidFill>
                  <a:srgbClr val="852727"/>
                </a:solidFill>
              </a:rPr>
              <a:t>T</a:t>
            </a:r>
            <a:r>
              <a:rPr lang="lv-LV" sz="2000" dirty="0" err="1" smtClean="0">
                <a:solidFill>
                  <a:srgbClr val="852727"/>
                </a:solidFill>
              </a:rPr>
              <a:t>he</a:t>
            </a:r>
            <a:r>
              <a:rPr lang="en-US" sz="2000" dirty="0" smtClean="0">
                <a:solidFill>
                  <a:srgbClr val="852727"/>
                </a:solidFill>
              </a:rPr>
              <a:t> W</a:t>
            </a:r>
            <a:r>
              <a:rPr lang="lv-LV" sz="2000" dirty="0" err="1" smtClean="0">
                <a:solidFill>
                  <a:srgbClr val="852727"/>
                </a:solidFill>
              </a:rPr>
              <a:t>ittgenstein</a:t>
            </a:r>
            <a:r>
              <a:rPr lang="en-US" sz="2000" dirty="0" smtClean="0">
                <a:solidFill>
                  <a:srgbClr val="852727"/>
                </a:solidFill>
              </a:rPr>
              <a:t> C</a:t>
            </a:r>
            <a:r>
              <a:rPr lang="lv-LV" sz="2000" dirty="0" err="1" smtClean="0">
                <a:solidFill>
                  <a:srgbClr val="852727"/>
                </a:solidFill>
              </a:rPr>
              <a:t>entre</a:t>
            </a:r>
            <a:r>
              <a:rPr lang="en-US" sz="2000" dirty="0" smtClean="0">
                <a:solidFill>
                  <a:srgbClr val="852727"/>
                </a:solidFill>
              </a:rPr>
              <a:t> C</a:t>
            </a:r>
            <a:r>
              <a:rPr lang="lv-LV" sz="2000" dirty="0" err="1" smtClean="0">
                <a:solidFill>
                  <a:srgbClr val="852727"/>
                </a:solidFill>
              </a:rPr>
              <a:t>onference</a:t>
            </a:r>
            <a:r>
              <a:rPr lang="en-US" sz="2000" dirty="0" smtClean="0">
                <a:solidFill>
                  <a:srgbClr val="852727"/>
                </a:solidFill>
              </a:rPr>
              <a:t> </a:t>
            </a:r>
            <a:r>
              <a:rPr lang="en-US" sz="2000" b="1" i="1" dirty="0" smtClean="0">
                <a:solidFill>
                  <a:srgbClr val="852727"/>
                </a:solidFill>
              </a:rPr>
              <a:t>«C</a:t>
            </a:r>
            <a:r>
              <a:rPr lang="lv-LV" sz="2000" b="1" i="1" dirty="0" err="1" smtClean="0">
                <a:solidFill>
                  <a:srgbClr val="852727"/>
                </a:solidFill>
              </a:rPr>
              <a:t>auses</a:t>
            </a:r>
            <a:r>
              <a:rPr lang="lv-LV" sz="2000" b="1" i="1" dirty="0" smtClean="0">
                <a:solidFill>
                  <a:srgbClr val="852727"/>
                </a:solidFill>
              </a:rPr>
              <a:t> </a:t>
            </a:r>
            <a:r>
              <a:rPr lang="lv-LV" sz="2000" b="1" i="1" dirty="0" err="1" smtClean="0">
                <a:solidFill>
                  <a:srgbClr val="852727"/>
                </a:solidFill>
              </a:rPr>
              <a:t>and</a:t>
            </a:r>
            <a:r>
              <a:rPr lang="lv-LV" sz="2000" b="1" i="1" dirty="0" smtClean="0">
                <a:solidFill>
                  <a:srgbClr val="852727"/>
                </a:solidFill>
              </a:rPr>
              <a:t> </a:t>
            </a:r>
            <a:r>
              <a:rPr lang="lv-LV" sz="2000" b="1" i="1" dirty="0" err="1" smtClean="0">
                <a:solidFill>
                  <a:srgbClr val="852727"/>
                </a:solidFill>
              </a:rPr>
              <a:t>consequences</a:t>
            </a:r>
            <a:r>
              <a:rPr lang="en-US" sz="2000" b="1" i="1" dirty="0" smtClean="0">
                <a:solidFill>
                  <a:srgbClr val="852727"/>
                </a:solidFill>
              </a:rPr>
              <a:t> </a:t>
            </a:r>
            <a:r>
              <a:rPr lang="lv-LV" sz="2000" b="1" i="1" dirty="0" err="1" smtClean="0">
                <a:solidFill>
                  <a:srgbClr val="852727"/>
                </a:solidFill>
              </a:rPr>
              <a:t>of</a:t>
            </a:r>
            <a:r>
              <a:rPr lang="lv-LV" sz="2000" b="1" i="1" dirty="0" smtClean="0">
                <a:solidFill>
                  <a:srgbClr val="852727"/>
                </a:solidFill>
              </a:rPr>
              <a:t> </a:t>
            </a:r>
            <a:r>
              <a:rPr lang="lv-LV" sz="2000" b="1" i="1" dirty="0" err="1" smtClean="0">
                <a:solidFill>
                  <a:srgbClr val="852727"/>
                </a:solidFill>
              </a:rPr>
              <a:t>depopulation</a:t>
            </a:r>
            <a:r>
              <a:rPr lang="en-US" sz="2000" b="1" i="1" dirty="0" smtClean="0">
                <a:solidFill>
                  <a:srgbClr val="852727"/>
                </a:solidFill>
              </a:rPr>
              <a:t>»</a:t>
            </a:r>
            <a:r>
              <a:rPr lang="lv-LV" sz="2000" dirty="0" smtClean="0">
                <a:solidFill>
                  <a:srgbClr val="852727"/>
                </a:solidFill>
              </a:rPr>
              <a:t>, </a:t>
            </a:r>
            <a:r>
              <a:rPr lang="lv-LV" sz="2000" dirty="0" err="1" smtClean="0">
                <a:solidFill>
                  <a:srgbClr val="852727"/>
                </a:solidFill>
              </a:rPr>
              <a:t>presentation</a:t>
            </a:r>
            <a:r>
              <a:rPr lang="lv-LV" sz="2000" dirty="0" smtClean="0">
                <a:solidFill>
                  <a:srgbClr val="852727"/>
                </a:solidFill>
              </a:rPr>
              <a:t> «</a:t>
            </a:r>
            <a:r>
              <a:rPr lang="en-US" sz="2000" dirty="0">
                <a:solidFill>
                  <a:srgbClr val="852727"/>
                </a:solidFill>
              </a:rPr>
              <a:t>Prospects of prevention depopulation in </a:t>
            </a:r>
            <a:r>
              <a:rPr lang="en-US" sz="2000" dirty="0" smtClean="0">
                <a:solidFill>
                  <a:srgbClr val="852727"/>
                </a:solidFill>
              </a:rPr>
              <a:t>Latvia</a:t>
            </a:r>
            <a:r>
              <a:rPr lang="lv-LV" sz="2000" dirty="0" smtClean="0">
                <a:solidFill>
                  <a:srgbClr val="852727"/>
                </a:solidFill>
              </a:rPr>
              <a:t>», </a:t>
            </a:r>
            <a:r>
              <a:rPr lang="lv-LV" sz="2000" dirty="0" err="1" smtClean="0">
                <a:solidFill>
                  <a:srgbClr val="852727"/>
                </a:solidFill>
              </a:rPr>
              <a:t>Vienna</a:t>
            </a:r>
            <a:r>
              <a:rPr lang="lv-LV" sz="2000" dirty="0" smtClean="0">
                <a:solidFill>
                  <a:srgbClr val="852727"/>
                </a:solidFill>
              </a:rPr>
              <a:t>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lv-LV" sz="2000" dirty="0">
              <a:solidFill>
                <a:srgbClr val="852727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lv-LV" sz="2000" dirty="0" smtClean="0">
                <a:solidFill>
                  <a:srgbClr val="852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16.06.2022</a:t>
            </a:r>
            <a:r>
              <a:rPr lang="lv-LV" sz="2000" dirty="0" smtClean="0">
                <a:solidFill>
                  <a:srgbClr val="852727"/>
                </a:solidFill>
              </a:rPr>
              <a:t> - </a:t>
            </a:r>
            <a:r>
              <a:rPr lang="en-US" sz="2000" dirty="0" smtClean="0">
                <a:solidFill>
                  <a:srgbClr val="852727"/>
                </a:solidFill>
              </a:rPr>
              <a:t>V</a:t>
            </a:r>
            <a:r>
              <a:rPr lang="lv-LV" sz="2000" dirty="0" smtClean="0">
                <a:solidFill>
                  <a:srgbClr val="852727"/>
                </a:solidFill>
              </a:rPr>
              <a:t>PP</a:t>
            </a:r>
            <a:r>
              <a:rPr lang="en-US" sz="2000" dirty="0" smtClean="0">
                <a:solidFill>
                  <a:srgbClr val="852727"/>
                </a:solidFill>
              </a:rPr>
              <a:t> </a:t>
            </a:r>
            <a:r>
              <a:rPr lang="en-US" sz="2000" dirty="0" err="1" smtClean="0">
                <a:solidFill>
                  <a:srgbClr val="852727"/>
                </a:solidFill>
              </a:rPr>
              <a:t>projekta</a:t>
            </a:r>
            <a:r>
              <a:rPr lang="lv-LV" sz="2000" dirty="0" smtClean="0">
                <a:solidFill>
                  <a:srgbClr val="852727"/>
                </a:solidFill>
              </a:rPr>
              <a:t> </a:t>
            </a:r>
            <a:r>
              <a:rPr lang="lv-LV" sz="2000" b="1" i="1" dirty="0" smtClean="0">
                <a:solidFill>
                  <a:srgbClr val="852727"/>
                </a:solidFill>
              </a:rPr>
              <a:t>«</a:t>
            </a:r>
            <a:r>
              <a:rPr lang="en-US" sz="2000" b="1" i="1" dirty="0" smtClean="0">
                <a:solidFill>
                  <a:srgbClr val="852727"/>
                </a:solidFill>
              </a:rPr>
              <a:t>I</a:t>
            </a:r>
            <a:r>
              <a:rPr lang="lv-LV" sz="2000" b="1" i="1" dirty="0" err="1" smtClean="0">
                <a:solidFill>
                  <a:srgbClr val="852727"/>
                </a:solidFill>
              </a:rPr>
              <a:t>lgtspējīgas</a:t>
            </a:r>
            <a:r>
              <a:rPr lang="lv-LV" sz="2000" b="1" i="1" dirty="0" smtClean="0">
                <a:solidFill>
                  <a:srgbClr val="852727"/>
                </a:solidFill>
              </a:rPr>
              <a:t> un saliedētas Latvijas sabiedrības attīstība</a:t>
            </a:r>
            <a:r>
              <a:rPr lang="en-US" sz="2000" b="1" i="1" dirty="0" smtClean="0">
                <a:solidFill>
                  <a:srgbClr val="852727"/>
                </a:solidFill>
              </a:rPr>
              <a:t>:</a:t>
            </a:r>
            <a:r>
              <a:rPr lang="lv-LV" sz="2000" b="1" i="1" dirty="0" smtClean="0">
                <a:solidFill>
                  <a:srgbClr val="852727"/>
                </a:solidFill>
              </a:rPr>
              <a:t> risinājumi demogrāfijas un migrācijas izaicinājumiem»</a:t>
            </a:r>
            <a:r>
              <a:rPr lang="lv-LV" sz="2000" dirty="0" smtClean="0">
                <a:solidFill>
                  <a:srgbClr val="852727"/>
                </a:solidFill>
              </a:rPr>
              <a:t> konference. Rīga, LU.</a:t>
            </a:r>
            <a:endParaRPr lang="en-US" sz="2000" dirty="0">
              <a:solidFill>
                <a:srgbClr val="852727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>
              <a:solidFill>
                <a:srgbClr val="852727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lv-LV" sz="2000" dirty="0" smtClean="0">
                <a:solidFill>
                  <a:srgbClr val="852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17.10.2023</a:t>
            </a:r>
            <a:r>
              <a:rPr lang="lv-LV" sz="2000" dirty="0" smtClean="0">
                <a:solidFill>
                  <a:srgbClr val="852727"/>
                </a:solidFill>
              </a:rPr>
              <a:t> - EU </a:t>
            </a:r>
            <a:r>
              <a:rPr lang="lv-LV" sz="2000" dirty="0" err="1" smtClean="0">
                <a:solidFill>
                  <a:srgbClr val="852727"/>
                </a:solidFill>
              </a:rPr>
              <a:t>Science</a:t>
            </a:r>
            <a:r>
              <a:rPr lang="lv-LV" sz="2000" dirty="0" smtClean="0">
                <a:solidFill>
                  <a:srgbClr val="852727"/>
                </a:solidFill>
              </a:rPr>
              <a:t> </a:t>
            </a:r>
            <a:r>
              <a:rPr lang="lv-LV" sz="2000" dirty="0" err="1" smtClean="0">
                <a:solidFill>
                  <a:srgbClr val="852727"/>
                </a:solidFill>
              </a:rPr>
              <a:t>Hub</a:t>
            </a:r>
            <a:r>
              <a:rPr lang="lv-LV" sz="2000" dirty="0" smtClean="0">
                <a:solidFill>
                  <a:srgbClr val="852727"/>
                </a:solidFill>
              </a:rPr>
              <a:t> </a:t>
            </a:r>
            <a:r>
              <a:rPr lang="lv-LV" sz="2000" dirty="0" err="1" smtClean="0">
                <a:solidFill>
                  <a:srgbClr val="852727"/>
                </a:solidFill>
              </a:rPr>
              <a:t>Workshop</a:t>
            </a:r>
            <a:r>
              <a:rPr lang="lv-LV" sz="2000" dirty="0" smtClean="0">
                <a:solidFill>
                  <a:srgbClr val="852727"/>
                </a:solidFill>
              </a:rPr>
              <a:t> </a:t>
            </a:r>
            <a:r>
              <a:rPr lang="lv-LV" sz="2000" b="1" i="1" dirty="0" smtClean="0">
                <a:solidFill>
                  <a:srgbClr val="852727"/>
                </a:solidFill>
              </a:rPr>
              <a:t>«</a:t>
            </a:r>
            <a:r>
              <a:rPr lang="lv-LV" sz="2000" b="1" i="1" dirty="0" err="1" smtClean="0">
                <a:solidFill>
                  <a:srgbClr val="852727"/>
                </a:solidFill>
              </a:rPr>
              <a:t>Drivers</a:t>
            </a:r>
            <a:r>
              <a:rPr lang="lv-LV" sz="2000" b="1" i="1" dirty="0" smtClean="0">
                <a:solidFill>
                  <a:srgbClr val="852727"/>
                </a:solidFill>
              </a:rPr>
              <a:t> </a:t>
            </a:r>
            <a:r>
              <a:rPr lang="lv-LV" sz="2000" b="1" i="1" dirty="0" err="1" smtClean="0">
                <a:solidFill>
                  <a:srgbClr val="852727"/>
                </a:solidFill>
              </a:rPr>
              <a:t>and</a:t>
            </a:r>
            <a:r>
              <a:rPr lang="lv-LV" sz="2000" b="1" i="1" dirty="0" smtClean="0">
                <a:solidFill>
                  <a:srgbClr val="852727"/>
                </a:solidFill>
              </a:rPr>
              <a:t> </a:t>
            </a:r>
            <a:r>
              <a:rPr lang="lv-LV" sz="2000" b="1" i="1" dirty="0" err="1" smtClean="0">
                <a:solidFill>
                  <a:srgbClr val="852727"/>
                </a:solidFill>
              </a:rPr>
              <a:t>consequences</a:t>
            </a:r>
            <a:r>
              <a:rPr lang="lv-LV" sz="2000" b="1" i="1" dirty="0" smtClean="0">
                <a:solidFill>
                  <a:srgbClr val="852727"/>
                </a:solidFill>
              </a:rPr>
              <a:t> </a:t>
            </a:r>
            <a:r>
              <a:rPr lang="lv-LV" sz="2000" b="1" i="1" dirty="0" err="1" smtClean="0">
                <a:solidFill>
                  <a:srgbClr val="852727"/>
                </a:solidFill>
              </a:rPr>
              <a:t>of</a:t>
            </a:r>
            <a:r>
              <a:rPr lang="lv-LV" sz="2000" b="1" i="1" dirty="0" smtClean="0">
                <a:solidFill>
                  <a:srgbClr val="852727"/>
                </a:solidFill>
              </a:rPr>
              <a:t> </a:t>
            </a:r>
            <a:r>
              <a:rPr lang="lv-LV" sz="2000" b="1" i="1" dirty="0" err="1" smtClean="0">
                <a:solidFill>
                  <a:srgbClr val="852727"/>
                </a:solidFill>
              </a:rPr>
              <a:t>demographic</a:t>
            </a:r>
            <a:r>
              <a:rPr lang="lv-LV" sz="2000" b="1" i="1" dirty="0" smtClean="0">
                <a:solidFill>
                  <a:srgbClr val="852727"/>
                </a:solidFill>
              </a:rPr>
              <a:t> </a:t>
            </a:r>
            <a:r>
              <a:rPr lang="lv-LV" sz="2000" b="1" i="1" dirty="0" err="1" smtClean="0">
                <a:solidFill>
                  <a:srgbClr val="852727"/>
                </a:solidFill>
              </a:rPr>
              <a:t>change</a:t>
            </a:r>
            <a:r>
              <a:rPr lang="lv-LV" sz="2000" b="1" i="1" dirty="0" smtClean="0">
                <a:solidFill>
                  <a:srgbClr val="852727"/>
                </a:solidFill>
              </a:rPr>
              <a:t> </a:t>
            </a:r>
            <a:r>
              <a:rPr lang="lv-LV" sz="2000" b="1" i="1" dirty="0" err="1" smtClean="0">
                <a:solidFill>
                  <a:srgbClr val="852727"/>
                </a:solidFill>
              </a:rPr>
              <a:t>for</a:t>
            </a:r>
            <a:r>
              <a:rPr lang="lv-LV" sz="2000" b="1" i="1" dirty="0" smtClean="0">
                <a:solidFill>
                  <a:srgbClr val="852727"/>
                </a:solidFill>
              </a:rPr>
              <a:t> </a:t>
            </a:r>
            <a:r>
              <a:rPr lang="lv-LV" sz="2000" b="1" i="1" dirty="0" err="1" smtClean="0">
                <a:solidFill>
                  <a:srgbClr val="852727"/>
                </a:solidFill>
              </a:rPr>
              <a:t>policymaking</a:t>
            </a:r>
            <a:r>
              <a:rPr lang="lv-LV" sz="2000" b="1" i="1" dirty="0" smtClean="0">
                <a:solidFill>
                  <a:srgbClr val="852727"/>
                </a:solidFill>
              </a:rPr>
              <a:t>»</a:t>
            </a:r>
            <a:r>
              <a:rPr lang="lv-LV" sz="2000" dirty="0" smtClean="0">
                <a:solidFill>
                  <a:srgbClr val="852727"/>
                </a:solidFill>
              </a:rPr>
              <a:t>, </a:t>
            </a:r>
            <a:r>
              <a:rPr lang="lv-LV" sz="2000" dirty="0" err="1" smtClean="0">
                <a:solidFill>
                  <a:srgbClr val="852727"/>
                </a:solidFill>
              </a:rPr>
              <a:t>opening</a:t>
            </a:r>
            <a:r>
              <a:rPr lang="lv-LV" sz="2000" dirty="0" smtClean="0">
                <a:solidFill>
                  <a:srgbClr val="852727"/>
                </a:solidFill>
              </a:rPr>
              <a:t> -</a:t>
            </a:r>
            <a:r>
              <a:rPr lang="en-US" sz="2000" dirty="0" smtClean="0">
                <a:solidFill>
                  <a:srgbClr val="852727"/>
                </a:solidFill>
              </a:rPr>
              <a:t> </a:t>
            </a:r>
            <a:r>
              <a:rPr lang="en-US" sz="2000" dirty="0">
                <a:solidFill>
                  <a:srgbClr val="852727"/>
                </a:solidFill>
              </a:rPr>
              <a:t>Head of Cabinet of Vice-President </a:t>
            </a:r>
            <a:r>
              <a:rPr lang="en-US" sz="2000" dirty="0" err="1">
                <a:solidFill>
                  <a:srgbClr val="852727"/>
                </a:solidFill>
              </a:rPr>
              <a:t>Dubravka</a:t>
            </a:r>
            <a:r>
              <a:rPr lang="en-US" sz="2000" dirty="0">
                <a:solidFill>
                  <a:srgbClr val="852727"/>
                </a:solidFill>
              </a:rPr>
              <a:t> ŠUICA - Democracy and </a:t>
            </a:r>
            <a:r>
              <a:rPr lang="en-US" sz="2000" dirty="0" smtClean="0">
                <a:solidFill>
                  <a:srgbClr val="852727"/>
                </a:solidFill>
              </a:rPr>
              <a:t>Demography</a:t>
            </a:r>
            <a:r>
              <a:rPr lang="lv-LV" sz="2000" dirty="0" smtClean="0">
                <a:solidFill>
                  <a:srgbClr val="852727"/>
                </a:solidFill>
              </a:rPr>
              <a:t>, w</a:t>
            </a:r>
            <a:r>
              <a:rPr lang="en-US" sz="2000" dirty="0" smtClean="0">
                <a:solidFill>
                  <a:srgbClr val="852727"/>
                </a:solidFill>
              </a:rPr>
              <a:t>ill </a:t>
            </a:r>
            <a:r>
              <a:rPr lang="en-US" sz="2000" dirty="0">
                <a:solidFill>
                  <a:srgbClr val="852727"/>
                </a:solidFill>
              </a:rPr>
              <a:t>be </a:t>
            </a:r>
            <a:r>
              <a:rPr lang="en-US" sz="2000" dirty="0" err="1">
                <a:solidFill>
                  <a:srgbClr val="852727"/>
                </a:solidFill>
              </a:rPr>
              <a:t>webstreamed</a:t>
            </a:r>
            <a:r>
              <a:rPr lang="en-US" sz="2000" dirty="0">
                <a:solidFill>
                  <a:srgbClr val="852727"/>
                </a:solidFill>
              </a:rPr>
              <a:t> at </a:t>
            </a:r>
            <a:r>
              <a:rPr lang="en-US" sz="2000" dirty="0" smtClean="0">
                <a:solidFill>
                  <a:srgbClr val="852727"/>
                </a:solidFill>
              </a:rPr>
              <a:t>the: </a:t>
            </a:r>
            <a:r>
              <a:rPr lang="en-US" sz="2000" u="sng" dirty="0">
                <a:solidFill>
                  <a:srgbClr val="852727"/>
                </a:solidFill>
              </a:rPr>
              <a:t>https://webcast.ec.europa.eu/workshop-drivers-and-consequences-of-</a:t>
            </a:r>
            <a:r>
              <a:rPr lang="en-US" sz="2000" u="sng" dirty="0" err="1">
                <a:solidFill>
                  <a:srgbClr val="852727"/>
                </a:solidFill>
              </a:rPr>
              <a:t>demog</a:t>
            </a:r>
            <a:r>
              <a:rPr lang="en-US" sz="2000" u="sng" dirty="0" smtClean="0">
                <a:solidFill>
                  <a:srgbClr val="852727"/>
                </a:solidFill>
              </a:rPr>
              <a:t>…</a:t>
            </a:r>
            <a:r>
              <a:rPr lang="lv-LV" sz="2000" dirty="0" smtClean="0">
                <a:solidFill>
                  <a:srgbClr val="852727"/>
                </a:solidFill>
              </a:rPr>
              <a:t> 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lv-LV" sz="2000" dirty="0" smtClean="0">
              <a:solidFill>
                <a:srgbClr val="852727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lv-LV" sz="2000" dirty="0" smtClean="0">
                <a:solidFill>
                  <a:srgbClr val="852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21.03.2024</a:t>
            </a:r>
            <a:r>
              <a:rPr lang="lv-LV" sz="2000" dirty="0" smtClean="0">
                <a:solidFill>
                  <a:srgbClr val="852727"/>
                </a:solidFill>
              </a:rPr>
              <a:t> - LU 83. starptautiskās </a:t>
            </a:r>
            <a:r>
              <a:rPr lang="lv-LV" sz="2000" dirty="0" err="1" smtClean="0">
                <a:solidFill>
                  <a:srgbClr val="852727"/>
                </a:solidFill>
              </a:rPr>
              <a:t>zin</a:t>
            </a:r>
            <a:r>
              <a:rPr lang="lv-LV" sz="2000" dirty="0" smtClean="0">
                <a:solidFill>
                  <a:srgbClr val="852727"/>
                </a:solidFill>
              </a:rPr>
              <a:t>. </a:t>
            </a:r>
            <a:r>
              <a:rPr lang="lv-LV" sz="2000" dirty="0" err="1">
                <a:solidFill>
                  <a:srgbClr val="852727"/>
                </a:solidFill>
              </a:rPr>
              <a:t>k</a:t>
            </a:r>
            <a:r>
              <a:rPr lang="lv-LV" sz="2000" dirty="0" err="1" smtClean="0">
                <a:solidFill>
                  <a:srgbClr val="852727"/>
                </a:solidFill>
              </a:rPr>
              <a:t>onf</a:t>
            </a:r>
            <a:r>
              <a:rPr lang="lv-LV" sz="2000" dirty="0" smtClean="0">
                <a:solidFill>
                  <a:srgbClr val="852727"/>
                </a:solidFill>
              </a:rPr>
              <a:t>. sekcija </a:t>
            </a:r>
            <a:r>
              <a:rPr lang="lv-LV" sz="2000" b="1" i="1" dirty="0" smtClean="0">
                <a:solidFill>
                  <a:srgbClr val="852727"/>
                </a:solidFill>
              </a:rPr>
              <a:t>«Ilgtspējīga demogrāfiskā attīstība», </a:t>
            </a:r>
            <a:r>
              <a:rPr lang="lv-LV" sz="2000" dirty="0" smtClean="0">
                <a:solidFill>
                  <a:srgbClr val="852727"/>
                </a:solidFill>
              </a:rPr>
              <a:t>Rīga.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lv-LV" sz="2000" dirty="0">
              <a:solidFill>
                <a:srgbClr val="852727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lv-LV" sz="2000" dirty="0" smtClean="0">
                <a:solidFill>
                  <a:srgbClr val="852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12-15.06.2024</a:t>
            </a:r>
            <a:r>
              <a:rPr lang="lv-LV" sz="2000" dirty="0" smtClean="0">
                <a:solidFill>
                  <a:srgbClr val="852727"/>
                </a:solidFill>
              </a:rPr>
              <a:t> – </a:t>
            </a:r>
            <a:r>
              <a:rPr lang="lv-LV" sz="2000" dirty="0" err="1" smtClean="0">
                <a:solidFill>
                  <a:srgbClr val="852727"/>
                </a:solidFill>
              </a:rPr>
              <a:t>European</a:t>
            </a:r>
            <a:r>
              <a:rPr lang="lv-LV" sz="2000" dirty="0" smtClean="0">
                <a:solidFill>
                  <a:srgbClr val="852727"/>
                </a:solidFill>
              </a:rPr>
              <a:t> </a:t>
            </a:r>
            <a:r>
              <a:rPr lang="lv-LV" sz="2000" dirty="0" err="1" smtClean="0">
                <a:solidFill>
                  <a:srgbClr val="852727"/>
                </a:solidFill>
              </a:rPr>
              <a:t>Population</a:t>
            </a:r>
            <a:r>
              <a:rPr lang="lv-LV" sz="2000" dirty="0" smtClean="0">
                <a:solidFill>
                  <a:srgbClr val="852727"/>
                </a:solidFill>
              </a:rPr>
              <a:t> </a:t>
            </a:r>
            <a:r>
              <a:rPr lang="lv-LV" sz="2000" dirty="0" err="1" smtClean="0">
                <a:solidFill>
                  <a:srgbClr val="852727"/>
                </a:solidFill>
              </a:rPr>
              <a:t>Conference</a:t>
            </a:r>
            <a:r>
              <a:rPr lang="lv-LV" sz="2000" dirty="0" smtClean="0">
                <a:solidFill>
                  <a:srgbClr val="852727"/>
                </a:solidFill>
              </a:rPr>
              <a:t> </a:t>
            </a:r>
            <a:r>
              <a:rPr lang="lv-LV" sz="2000" b="1" i="1" dirty="0" smtClean="0">
                <a:solidFill>
                  <a:srgbClr val="852727"/>
                </a:solidFill>
              </a:rPr>
              <a:t>«</a:t>
            </a:r>
            <a:r>
              <a:rPr lang="lv-LV" sz="2000" b="1" i="1" dirty="0" err="1" smtClean="0">
                <a:solidFill>
                  <a:srgbClr val="852727"/>
                </a:solidFill>
              </a:rPr>
              <a:t>Sustainable</a:t>
            </a:r>
            <a:r>
              <a:rPr lang="lv-LV" sz="2000" b="1" i="1" dirty="0" smtClean="0">
                <a:solidFill>
                  <a:srgbClr val="852727"/>
                </a:solidFill>
              </a:rPr>
              <a:t> </a:t>
            </a:r>
            <a:r>
              <a:rPr lang="lv-LV" sz="2000" b="1" i="1" dirty="0" err="1" smtClean="0">
                <a:solidFill>
                  <a:srgbClr val="852727"/>
                </a:solidFill>
              </a:rPr>
              <a:t>Populations</a:t>
            </a:r>
            <a:r>
              <a:rPr lang="lv-LV" sz="2000" b="1" i="1" dirty="0" smtClean="0">
                <a:solidFill>
                  <a:srgbClr val="852727"/>
                </a:solidFill>
              </a:rPr>
              <a:t>», </a:t>
            </a:r>
            <a:r>
              <a:rPr lang="lv-LV" sz="2000" dirty="0" err="1" smtClean="0">
                <a:solidFill>
                  <a:srgbClr val="852727"/>
                </a:solidFill>
              </a:rPr>
              <a:t>Edingurgh</a:t>
            </a:r>
            <a:r>
              <a:rPr lang="lv-LV" sz="2000" dirty="0" smtClean="0">
                <a:solidFill>
                  <a:srgbClr val="852727"/>
                </a:solidFill>
              </a:rPr>
              <a:t> Scotland, UK.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5EFD42-55ED-731E-D03C-1969C3765D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50194"/>
            <a:ext cx="12192000" cy="1007806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F9B6AEB-74E5-4325-B74A-5EF2A83CFA00}"/>
              </a:ext>
            </a:extLst>
          </p:cNvPr>
          <p:cNvSpPr txBox="1">
            <a:spLocks/>
          </p:cNvSpPr>
          <p:nvPr/>
        </p:nvSpPr>
        <p:spPr>
          <a:xfrm>
            <a:off x="256039" y="6197865"/>
            <a:ext cx="4924430" cy="579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lv-LV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Projekts «</a:t>
            </a:r>
            <a:r>
              <a:rPr lang="lv-LV" sz="14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DemoMigPro</a:t>
            </a:r>
            <a:r>
              <a:rPr lang="lv-LV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lv-LV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Nr. VPP-LETONIKA-2021/4-0002</a:t>
            </a:r>
          </a:p>
        </p:txBody>
      </p:sp>
    </p:spTree>
    <p:extLst>
      <p:ext uri="{BB962C8B-B14F-4D97-AF65-F5344CB8AC3E}">
        <p14:creationId xmlns:p14="http://schemas.microsoft.com/office/powerpoint/2010/main" val="3636673768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16A2765-9DF4-570B-33CB-3A6CCBC09C30}"/>
              </a:ext>
            </a:extLst>
          </p:cNvPr>
          <p:cNvSpPr txBox="1">
            <a:spLocks/>
          </p:cNvSpPr>
          <p:nvPr/>
        </p:nvSpPr>
        <p:spPr>
          <a:xfrm>
            <a:off x="222738" y="173550"/>
            <a:ext cx="11729232" cy="4032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1B5089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ctr" hangingPunct="1">
              <a:lnSpc>
                <a:spcPts val="4000"/>
              </a:lnSpc>
            </a:pPr>
            <a:r>
              <a:rPr lang="lv-LV" sz="2800" b="1" dirty="0" smtClean="0">
                <a:solidFill>
                  <a:srgbClr val="85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Tēzes diskusijai </a:t>
            </a:r>
            <a:endParaRPr lang="lv-LV" sz="2800" b="1" dirty="0">
              <a:solidFill>
                <a:srgbClr val="8527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56102EA-EB7B-AC27-40AE-1D62B00EC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462" y="1063961"/>
            <a:ext cx="11641016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eaLnBrk="0" fontAlgn="base" hangingPunct="0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Clr>
                <a:srgbClr val="852727"/>
              </a:buClr>
              <a:buFont typeface="Wingdings" pitchFamily="2" charset="2"/>
              <a:buChar char="v"/>
            </a:pPr>
            <a:r>
              <a:rPr lang="lv-LV" altLang="lv-LV" sz="2000" dirty="0">
                <a:latin typeface="Arial" panose="020B0604020202020204" pitchFamily="34" charset="0"/>
                <a:cs typeface="Arial" panose="020B0604020202020204" pitchFamily="34" charset="0"/>
              </a:rPr>
              <a:t>Attīstības plānošanas pasākumi nav spējuši novērst </a:t>
            </a:r>
            <a:r>
              <a:rPr lang="lv-LV" altLang="lv-LV" sz="2000" dirty="0" err="1">
                <a:latin typeface="Arial" panose="020B0604020202020204" pitchFamily="34" charset="0"/>
                <a:cs typeface="Arial" panose="020B0604020202020204" pitchFamily="34" charset="0"/>
              </a:rPr>
              <a:t>depopulāciju</a:t>
            </a:r>
            <a:r>
              <a:rPr lang="lv-LV" altLang="lv-LV" sz="2000" dirty="0">
                <a:latin typeface="Arial" panose="020B0604020202020204" pitchFamily="34" charset="0"/>
                <a:cs typeface="Arial" panose="020B0604020202020204" pitchFamily="34" charset="0"/>
              </a:rPr>
              <a:t> valstī. Migrācija ir būtiski ietekmējusi iedzīvotāju skaita teritoriālās izmaiņas, kas rezultējas iedzīvotāju koncentrācijā valsts centrālajā daļā. Tajā ir </a:t>
            </a:r>
            <a:r>
              <a:rPr lang="lv-LV" alt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vislielākais </a:t>
            </a:r>
            <a:r>
              <a:rPr lang="lv-LV" altLang="lv-LV" sz="2000" dirty="0">
                <a:latin typeface="Arial" panose="020B0604020202020204" pitchFamily="34" charset="0"/>
                <a:cs typeface="Arial" panose="020B0604020202020204" pitchFamily="34" charset="0"/>
              </a:rPr>
              <a:t>demogrāfiskās un </a:t>
            </a:r>
            <a:r>
              <a:rPr lang="lv-LV" alt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sociāli </a:t>
            </a:r>
            <a:r>
              <a:rPr lang="lv-LV" altLang="lv-LV" sz="2000" dirty="0">
                <a:latin typeface="Arial" panose="020B0604020202020204" pitchFamily="34" charset="0"/>
                <a:cs typeface="Arial" panose="020B0604020202020204" pitchFamily="34" charset="0"/>
              </a:rPr>
              <a:t>ekonomiskās izaugsmes potenciāls. Prognozes liecina, ka līdz 21.gs. vidum. darbspējas vecuma iedzīvotāju skaits var palielināties tikai Rīgas metropoles areālā. </a:t>
            </a:r>
            <a:endParaRPr lang="lv-LV" altLang="lv-LV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eaLnBrk="0" fontAlgn="base" hangingPunct="0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Clr>
                <a:srgbClr val="852727"/>
              </a:buClr>
              <a:buFont typeface="Wingdings" pitchFamily="2" charset="2"/>
              <a:buChar char="v"/>
            </a:pPr>
            <a:r>
              <a:rPr lang="lv-LV" altLang="lv-LV" sz="2000" dirty="0">
                <a:latin typeface="Arial" panose="020B0604020202020204" pitchFamily="34" charset="0"/>
                <a:cs typeface="Arial" panose="020B0604020202020204" pitchFamily="34" charset="0"/>
              </a:rPr>
              <a:t>Iedzīvotāju sastāva novecošana un ekonomiski aktīvās iedzīvotāju daļas demogrāfiskās slodzes pieaugums priekšplānā arvien vairāk izvirza produktivitātes un efektivitātes jautājumus valsts, teritoriālā un indivīda līmenī. Prioritārie reģionālās sociāli demogrāfiskās politikas virzieni - mājoklis, bērnudārzi, veselības aprūpes pieejamība, profesionālā izaugsme, mūžizglītība</a:t>
            </a:r>
            <a:r>
              <a:rPr lang="lv-LV" alt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lv-LV" altLang="lv-LV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Clr>
                <a:srgbClr val="852727"/>
              </a:buClr>
              <a:buSzTx/>
              <a:buFont typeface="Wingdings" pitchFamily="2" charset="2"/>
              <a:buChar char="v"/>
              <a:tabLst/>
            </a:pPr>
            <a:r>
              <a:rPr kumimoji="0" lang="lv-LV" altLang="lv-LV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Turpmākās sociāli ekonomiskās attīstības gaitā arvien lielāku</a:t>
            </a:r>
            <a:r>
              <a:rPr kumimoji="0" lang="lv-LV" altLang="lv-LV" sz="200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lomu iegūs kvalitatīvie iedzīvotāju sastāvu raksturojošie rādītāji (izglītība, profesionālā kvalifikācija, veselība, labklājība u.c.), salīdzinājumā ar kvantitatīvajiem, un nevienlīdzības mazināšana starp  iedzīvotāju grupām. </a:t>
            </a:r>
            <a:endParaRPr kumimoji="0" lang="lv-LV" altLang="lv-LV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6B98C1-D8B2-4C79-C3CD-0AB8AE723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50194"/>
            <a:ext cx="12192000" cy="1007806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7DED9FF1-522C-66E8-EDEA-9489EC4A9FEA}"/>
              </a:ext>
            </a:extLst>
          </p:cNvPr>
          <p:cNvSpPr txBox="1">
            <a:spLocks/>
          </p:cNvSpPr>
          <p:nvPr/>
        </p:nvSpPr>
        <p:spPr>
          <a:xfrm>
            <a:off x="256039" y="6197865"/>
            <a:ext cx="4924430" cy="579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endParaRPr lang="lv-LV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701229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16A2765-9DF4-570B-33CB-3A6CCBC09C30}"/>
              </a:ext>
            </a:extLst>
          </p:cNvPr>
          <p:cNvSpPr txBox="1">
            <a:spLocks/>
          </p:cNvSpPr>
          <p:nvPr/>
        </p:nvSpPr>
        <p:spPr>
          <a:xfrm>
            <a:off x="222738" y="173550"/>
            <a:ext cx="11729232" cy="4032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1B5089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ctr" hangingPunct="1">
              <a:lnSpc>
                <a:spcPts val="4000"/>
              </a:lnSpc>
            </a:pPr>
            <a:endParaRPr lang="lv-LV" sz="2800" b="1" dirty="0">
              <a:solidFill>
                <a:srgbClr val="8527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6B98C1-D8B2-4C79-C3CD-0AB8AE723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50194"/>
            <a:ext cx="12192000" cy="1007806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7DED9FF1-522C-66E8-EDEA-9489EC4A9FEA}"/>
              </a:ext>
            </a:extLst>
          </p:cNvPr>
          <p:cNvSpPr txBox="1">
            <a:spLocks/>
          </p:cNvSpPr>
          <p:nvPr/>
        </p:nvSpPr>
        <p:spPr>
          <a:xfrm>
            <a:off x="256039" y="6197865"/>
            <a:ext cx="4924430" cy="579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endParaRPr lang="lv-LV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70AF4095-0E08-4A1E-FA80-66BEB39B30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936" y="411664"/>
            <a:ext cx="2281965" cy="3185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388620" y="2019985"/>
            <a:ext cx="8915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lv-LV" sz="2400" dirty="0" smtClean="0"/>
          </a:p>
          <a:p>
            <a:pPr algn="ctr"/>
            <a:r>
              <a:rPr lang="lv-LV" sz="2800" dirty="0" smtClean="0"/>
              <a:t>PALDIES PAR UZMANĪBU</a:t>
            </a:r>
          </a:p>
          <a:p>
            <a:pPr algn="ctr"/>
            <a:endParaRPr lang="lv-LV" sz="2800" dirty="0"/>
          </a:p>
          <a:p>
            <a:pPr algn="ctr"/>
            <a:endParaRPr lang="lv-LV" sz="2400" dirty="0" smtClean="0"/>
          </a:p>
          <a:p>
            <a:pPr algn="ctr"/>
            <a:r>
              <a:rPr lang="en-GB" sz="2400" dirty="0" smtClean="0"/>
              <a:t>https</a:t>
            </a:r>
            <a:r>
              <a:rPr lang="en-GB" sz="2400" dirty="0"/>
              <a:t>://www.demomigpro.lu.lv/par-mums/projekta-zinatniska-grupa/</a:t>
            </a:r>
          </a:p>
        </p:txBody>
      </p:sp>
    </p:spTree>
    <p:extLst>
      <p:ext uri="{BB962C8B-B14F-4D97-AF65-F5344CB8AC3E}">
        <p14:creationId xmlns:p14="http://schemas.microsoft.com/office/powerpoint/2010/main" val="283993326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234E802-E20F-4478-99CC-64FA207AF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1" y="597351"/>
            <a:ext cx="5566409" cy="477876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F909BC2-5EDD-455F-9B02-B38A8214A00F}"/>
              </a:ext>
            </a:extLst>
          </p:cNvPr>
          <p:cNvSpPr txBox="1"/>
          <p:nvPr/>
        </p:nvSpPr>
        <p:spPr>
          <a:xfrm>
            <a:off x="114301" y="38493"/>
            <a:ext cx="11910060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lv-LV" sz="2000" dirty="0" smtClean="0"/>
              <a:t>Iedzīvotāju dabiskais pieaugums kļūst par </a:t>
            </a:r>
            <a:r>
              <a:rPr lang="lv-LV" sz="2000" dirty="0" err="1" smtClean="0"/>
              <a:t>depopulācijas</a:t>
            </a:r>
            <a:r>
              <a:rPr lang="lv-LV" sz="2000" dirty="0" smtClean="0"/>
              <a:t> faktoru. </a:t>
            </a:r>
            <a:r>
              <a:rPr lang="lv-LV" sz="2000" dirty="0" err="1" smtClean="0"/>
              <a:t>Depopulācija</a:t>
            </a:r>
            <a:r>
              <a:rPr lang="lv-LV" sz="2000" dirty="0" smtClean="0"/>
              <a:t> LV kopš 1990. g., ES kopš </a:t>
            </a:r>
            <a:r>
              <a:rPr lang="lv-LV" sz="2000" dirty="0"/>
              <a:t>2020. </a:t>
            </a:r>
            <a:r>
              <a:rPr lang="lv-LV" sz="2000" dirty="0" smtClean="0"/>
              <a:t>g.</a:t>
            </a:r>
            <a:endParaRPr lang="en-GB" sz="20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2809C74-8E6B-4F6F-82FB-E81D25F3E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11" y="5420907"/>
            <a:ext cx="5452109" cy="781050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6021265" y="551045"/>
            <a:ext cx="59116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lv-LV" altLang="lv-LV" sz="1600" dirty="0" smtClean="0"/>
              <a:t>Latvijas iedzīvotāju skaita izmaiņas un to faktori 1991.-2022.g.</a:t>
            </a:r>
          </a:p>
          <a:p>
            <a:pPr algn="ctr" eaLnBrk="1" hangingPunct="1"/>
            <a:r>
              <a:rPr lang="lv-LV" altLang="lv-LV" sz="1200" dirty="0" smtClean="0">
                <a:latin typeface="Arial Unicode MS" panose="020B0604020202020204" pitchFamily="34" charset="-128"/>
              </a:rPr>
              <a:t>Avots: CSP dati</a:t>
            </a:r>
            <a:endParaRPr lang="en-GB" altLang="lv-LV" sz="1200" dirty="0">
              <a:latin typeface="Arial Unicode MS" panose="020B0604020202020204" pitchFamily="34" charset="-128"/>
            </a:endParaRPr>
          </a:p>
        </p:txBody>
      </p:sp>
      <p:pic>
        <p:nvPicPr>
          <p:cNvPr id="7" name="Graphic 5">
            <a:extLst>
              <a:ext uri="{FF2B5EF4-FFF2-40B4-BE49-F238E27FC236}">
                <a16:creationId xmlns:a16="http://schemas.microsoft.com/office/drawing/2014/main" id="{9387CDDD-0464-4AFC-12C3-E62B8DE1BA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958923" y="1148862"/>
            <a:ext cx="5940000" cy="499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28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5EF598A-4475-4C1C-8584-BC55936F6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919" y="358065"/>
            <a:ext cx="8027038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lv-LV" altLang="lv-LV" sz="2100" dirty="0"/>
              <a:t>Latvija starp </a:t>
            </a:r>
            <a:r>
              <a:rPr lang="lv-LV" altLang="lv-LV" sz="2100" dirty="0" err="1"/>
              <a:t>depopulācijas</a:t>
            </a:r>
            <a:r>
              <a:rPr lang="lv-LV" altLang="lv-LV" sz="2100" dirty="0"/>
              <a:t> līderēm 2011.-2022.g. </a:t>
            </a:r>
          </a:p>
          <a:p>
            <a:pPr algn="ctr"/>
            <a:r>
              <a:rPr lang="lv-LV" altLang="lv-LV" sz="1600" dirty="0"/>
              <a:t>(ES-27 valstu iedzīvotāju skaita izmaiņas, uz gada sākumu, procentos)</a:t>
            </a:r>
            <a:endParaRPr lang="lv-LV" altLang="lv-LV" dirty="0"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953A19-4F96-9980-3E34-1E3F9740C56D}"/>
              </a:ext>
            </a:extLst>
          </p:cNvPr>
          <p:cNvSpPr txBox="1"/>
          <p:nvPr/>
        </p:nvSpPr>
        <p:spPr>
          <a:xfrm>
            <a:off x="2085144" y="6342070"/>
            <a:ext cx="30904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050" dirty="0"/>
              <a:t>Datu avots: </a:t>
            </a:r>
            <a:r>
              <a:rPr lang="lv-LV" sz="1050" dirty="0" err="1"/>
              <a:t>Eurostat</a:t>
            </a:r>
            <a:r>
              <a:rPr lang="lv-LV" sz="1050" dirty="0"/>
              <a:t> datu bāze.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C6E963-27F3-55EC-A819-2A6EB6313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740" y="1257301"/>
            <a:ext cx="9795509" cy="50749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3927" y="99027"/>
            <a:ext cx="1499746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048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11480" y="291695"/>
            <a:ext cx="4960620" cy="1637754"/>
          </a:xfrm>
        </p:spPr>
        <p:txBody>
          <a:bodyPr>
            <a:normAutofit/>
          </a:bodyPr>
          <a:lstStyle/>
          <a:p>
            <a:pPr algn="l"/>
            <a:r>
              <a:rPr lang="lv-LV" sz="141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v-LV" sz="141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Iedzīvotāju </a:t>
            </a: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skaits trīs Baltijas valstīs un atsevišķās</a:t>
            </a:r>
            <a:b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Skandināvijas valstīs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1910</a:t>
            </a: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-20</a:t>
            </a: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g.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v-LV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(mil</a:t>
            </a:r>
            <a:r>
              <a:rPr lang="lv-LV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joni un izmaiņas procentos) </a:t>
            </a:r>
            <a:r>
              <a:rPr lang="lv-LV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v-LV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v-LV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Avots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Official publications of the </a:t>
            </a:r>
            <a:r>
              <a:rPr lang="lv-LV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Statistical Bureaus</a:t>
            </a:r>
            <a:r>
              <a:rPr lang="lv-LV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lv-LV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EUROSTAT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1919, </a:t>
            </a:r>
            <a:r>
              <a:rPr lang="en-GB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1914, </a:t>
            </a:r>
            <a:r>
              <a:rPr lang="en-GB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1913, </a:t>
            </a:r>
            <a:r>
              <a:rPr lang="en-GB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1911. </a:t>
            </a:r>
            <a:endParaRPr lang="lv-LV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0809729"/>
              </p:ext>
            </p:extLst>
          </p:nvPr>
        </p:nvGraphicFramePr>
        <p:xfrm>
          <a:off x="388620" y="2029739"/>
          <a:ext cx="5043463" cy="46121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0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58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5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58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58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29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endParaRPr lang="lv-LV" sz="1100" kern="12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en-GB" sz="11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1910 </a:t>
                      </a:r>
                      <a:endParaRPr lang="lv-LV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endParaRPr lang="lv-LV" sz="1100" kern="12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en-GB" sz="11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1950 </a:t>
                      </a:r>
                      <a:endParaRPr lang="lv-LV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endParaRPr lang="lv-LV" sz="1100" kern="12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en-GB" sz="11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lv-LV" sz="11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GB" sz="11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lv-LV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endParaRPr lang="lv-LV" sz="1100" kern="12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en-GB" sz="11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lv-LV" sz="11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GB" sz="11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1/1910 </a:t>
                      </a:r>
                      <a:r>
                        <a:rPr lang="en-GB" sz="1100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(%) </a:t>
                      </a:r>
                      <a:endParaRPr lang="lv-LV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02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lv-LV" sz="1600" b="1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Igaunija</a:t>
                      </a:r>
                      <a:r>
                        <a:rPr lang="en-GB" sz="1600" b="1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endParaRPr lang="lv-LV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lv-LV" sz="1600" b="1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07</a:t>
                      </a:r>
                      <a:r>
                        <a:rPr lang="en-GB" sz="1600" b="1" baseline="30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</a:t>
                      </a:r>
                      <a:endParaRPr lang="lv-LV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lv-LV" sz="1600" b="1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02 </a:t>
                      </a:r>
                      <a:endParaRPr lang="lv-LV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lv-LV" sz="1600" b="1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.33</a:t>
                      </a:r>
                      <a:r>
                        <a:rPr lang="en-GB" sz="1600" b="1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endParaRPr lang="lv-LV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+2</a:t>
                      </a:r>
                      <a:r>
                        <a:rPr lang="lv-LV" sz="1600" b="1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  <a:endParaRPr lang="lv-LV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702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Latvi</a:t>
                      </a:r>
                      <a:r>
                        <a:rPr lang="lv-LV" sz="1600" b="1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j</a:t>
                      </a:r>
                      <a:r>
                        <a:rPr lang="en-GB" sz="1600" b="1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 </a:t>
                      </a:r>
                      <a:endParaRPr lang="lv-LV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lv-LV" sz="1600" b="1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GB" sz="1600" b="1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55</a:t>
                      </a:r>
                      <a:r>
                        <a:rPr lang="en-GB" sz="1600" b="1" kern="1200" baseline="30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GB" sz="1600" b="1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</a:t>
                      </a:r>
                      <a:endParaRPr lang="lv-LV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lv-LV" sz="1600" b="1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GB" sz="1600" b="1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lv-LV" sz="1600" b="1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GB" sz="1600" b="1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endParaRPr lang="lv-LV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lv-LV" sz="16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1.89</a:t>
                      </a:r>
                      <a:r>
                        <a:rPr lang="en-GB" sz="16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endParaRPr lang="lv-LV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lv-LV" sz="16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26</a:t>
                      </a:r>
                      <a:r>
                        <a:rPr lang="en-GB" sz="16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endParaRPr lang="lv-LV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702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Li</a:t>
                      </a:r>
                      <a:r>
                        <a:rPr lang="lv-LV" sz="1600" b="1" kern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etuva</a:t>
                      </a:r>
                      <a:r>
                        <a:rPr lang="en-GB" sz="1600" b="1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endParaRPr lang="lv-LV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lv-LV" sz="1600" b="1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83</a:t>
                      </a:r>
                      <a:r>
                        <a:rPr lang="en-GB" sz="1600" b="1" kern="1200" baseline="30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</a:t>
                      </a:r>
                      <a:endParaRPr lang="lv-LV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lv-LV" sz="1600" b="1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57 </a:t>
                      </a:r>
                      <a:endParaRPr lang="lv-LV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lv-LV" sz="1600" b="1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2.80</a:t>
                      </a:r>
                      <a:r>
                        <a:rPr lang="en-GB" sz="1600" b="1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endParaRPr lang="lv-LV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lv-LV" sz="1600" b="1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GB" sz="1600" b="1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endParaRPr lang="lv-LV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702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lv-LV" sz="1600" b="1" kern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ānija</a:t>
                      </a:r>
                      <a:r>
                        <a:rPr lang="en-GB" sz="1600" b="1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endParaRPr lang="lv-LV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lv-LV" sz="1600" b="1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76</a:t>
                      </a:r>
                      <a:r>
                        <a:rPr lang="en-GB" sz="1600" b="1" kern="1200" baseline="30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</a:t>
                      </a:r>
                      <a:endParaRPr lang="lv-LV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lv-LV" sz="1600" b="1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28 </a:t>
                      </a:r>
                      <a:endParaRPr lang="lv-LV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lv-LV" sz="1600" b="1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.84</a:t>
                      </a:r>
                      <a:r>
                        <a:rPr lang="en-GB" sz="1600" b="1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endParaRPr lang="lv-LV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GB" sz="1600" b="1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lv-LV" sz="1600" b="1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en-GB" sz="1600" b="1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endParaRPr lang="lv-LV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702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lv-LV" sz="1600" b="1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Somija</a:t>
                      </a:r>
                      <a:r>
                        <a:rPr lang="en-GB" sz="1600" b="1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endParaRPr lang="lv-LV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lv-LV" sz="1600" b="1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94 </a:t>
                      </a:r>
                      <a:endParaRPr lang="lv-LV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lv-LV" sz="1600" b="1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03 </a:t>
                      </a:r>
                      <a:endParaRPr lang="lv-LV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lv-LV" sz="1600" b="1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.53</a:t>
                      </a:r>
                      <a:r>
                        <a:rPr lang="en-GB" sz="1600" b="1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endParaRPr lang="lv-LV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GB" sz="1600" b="1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lv-LV" sz="1600" b="1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GB" sz="1600" b="1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endParaRPr lang="lv-LV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702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Nor</a:t>
                      </a:r>
                      <a:r>
                        <a:rPr lang="lv-LV" sz="1600" b="1" kern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vēģija</a:t>
                      </a:r>
                      <a:r>
                        <a:rPr lang="en-GB" sz="1600" b="1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endParaRPr lang="lv-LV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lv-LV" sz="1600" b="1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36 </a:t>
                      </a:r>
                      <a:endParaRPr lang="lv-LV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lv-LV" sz="1600" b="1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26 </a:t>
                      </a:r>
                      <a:endParaRPr lang="lv-LV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lv-LV" sz="1600" b="1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5.39</a:t>
                      </a:r>
                      <a:r>
                        <a:rPr lang="en-GB" sz="1600" b="1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endParaRPr lang="lv-LV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+1</a:t>
                      </a:r>
                      <a:r>
                        <a:rPr lang="lv-LV" sz="1600" b="1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28</a:t>
                      </a:r>
                      <a:r>
                        <a:rPr lang="en-GB" sz="1600" b="1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endParaRPr lang="lv-LV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702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lv-LV" sz="1600" b="1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Zviedrija</a:t>
                      </a:r>
                      <a:r>
                        <a:rPr lang="en-GB" sz="1600" b="1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endParaRPr lang="lv-LV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lv-LV" sz="1600" b="1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52 </a:t>
                      </a:r>
                      <a:endParaRPr lang="lv-LV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lv-LV" sz="1600" b="1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04 </a:t>
                      </a:r>
                      <a:endParaRPr lang="lv-LV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lv-LV" sz="1600" b="1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10.3</a:t>
                      </a:r>
                      <a:r>
                        <a:rPr lang="en-GB" sz="1600" b="1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 </a:t>
                      </a:r>
                      <a:endParaRPr lang="lv-LV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lv-LV" sz="1600" b="1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88</a:t>
                      </a:r>
                      <a:r>
                        <a:rPr lang="en-GB" sz="1600" b="1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endParaRPr lang="lv-LV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179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B4957154-0E2B-443F-B2E3-8C3B66B1FA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4986" y="102438"/>
            <a:ext cx="1496291" cy="762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F624FC-99A5-5559-6DD6-1502EF750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971" y="849031"/>
            <a:ext cx="6629400" cy="588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51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599079" y="274131"/>
            <a:ext cx="5404932" cy="66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lv-LV" sz="194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Latvijas Nacionālais attīstības plāns 2014. </a:t>
            </a:r>
            <a:r>
              <a:rPr lang="lv-LV" sz="19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lv-LV" sz="194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2020.g. </a:t>
            </a:r>
            <a:endParaRPr lang="lv-LV" sz="194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lv-LV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Apstiprināts ar 2012.g. 20.dec. Saeimas </a:t>
            </a:r>
            <a:r>
              <a:rPr lang="lv-LV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lēm</a:t>
            </a:r>
            <a:r>
              <a:rPr lang="lv-LV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40.lpp.</a:t>
            </a:r>
            <a:endParaRPr lang="lv-LV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NAP: 2020. gadā vidējais vecums, sievietei dzemdējot pirmo bērnu, būs 25 gad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0488" y="1017271"/>
            <a:ext cx="5302113" cy="2480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45061"/>
              </p:ext>
            </p:extLst>
          </p:nvPr>
        </p:nvGraphicFramePr>
        <p:xfrm>
          <a:off x="6652259" y="3646170"/>
          <a:ext cx="5337808" cy="30737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4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4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44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44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3813">
                <a:tc>
                  <a:txBody>
                    <a:bodyPr/>
                    <a:lstStyle/>
                    <a:p>
                      <a:endParaRPr lang="lv-LV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19" marR="1219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lv-LV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19" marR="1219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lv-LV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19" marR="1219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lv-LV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19" marR="12191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3008">
                <a:tc>
                  <a:txBody>
                    <a:bodyPr/>
                    <a:lstStyle/>
                    <a:p>
                      <a:r>
                        <a:rPr lang="lv-LV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Mērķa </a:t>
                      </a:r>
                      <a:r>
                        <a:rPr lang="lv-LV" sz="19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</a:t>
                      </a:r>
                      <a:r>
                        <a:rPr lang="lv-LV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sniegšanas rādītājs</a:t>
                      </a:r>
                      <a:endParaRPr lang="lv-LV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19" marR="1219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23 000</a:t>
                      </a:r>
                      <a:endParaRPr lang="lv-LV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19" marR="1219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27 000</a:t>
                      </a:r>
                      <a:endParaRPr lang="lv-LV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19" marR="1219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28 000</a:t>
                      </a:r>
                      <a:endParaRPr lang="lv-LV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19" marR="12191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4627">
                <a:tc>
                  <a:txBody>
                    <a:bodyPr/>
                    <a:lstStyle/>
                    <a:p>
                      <a:r>
                        <a:rPr lang="lv-LV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Vēlamā scenārija prognoze</a:t>
                      </a:r>
                      <a:endParaRPr lang="lv-LV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19" marR="1219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7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21 300</a:t>
                      </a:r>
                      <a:endParaRPr lang="lv-LV" sz="17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19" marR="1219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7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25 300</a:t>
                      </a:r>
                      <a:endParaRPr lang="lv-LV" sz="17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19" marR="1219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7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24 000</a:t>
                      </a:r>
                      <a:endParaRPr lang="lv-LV" sz="17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19" marR="12191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792">
                <a:tc>
                  <a:txBody>
                    <a:bodyPr/>
                    <a:lstStyle/>
                    <a:p>
                      <a:r>
                        <a:rPr lang="lv-LV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Faktiski</a:t>
                      </a:r>
                      <a:endParaRPr lang="lv-LV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19" marR="1219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7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21 746</a:t>
                      </a:r>
                      <a:endParaRPr lang="lv-LV" sz="17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19" marR="1219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7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lv-LV" sz="17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828</a:t>
                      </a:r>
                      <a:endParaRPr lang="lv-LV" sz="17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19" marR="1219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7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17 552</a:t>
                      </a:r>
                      <a:endParaRPr lang="lv-LV" sz="17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19" marR="12191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E7AC-62AF-4336-B95A-C6725C4B25A3}" type="slidenum">
              <a:rPr lang="lv-LV" smtClean="0">
                <a:solidFill>
                  <a:srgbClr val="000000"/>
                </a:solidFill>
              </a:rPr>
              <a:pPr/>
              <a:t>6</a:t>
            </a:fld>
            <a:endParaRPr lang="lv-LV">
              <a:solidFill>
                <a:srgbClr val="000000"/>
              </a:solidFill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701667993"/>
              </p:ext>
            </p:extLst>
          </p:nvPr>
        </p:nvGraphicFramePr>
        <p:xfrm>
          <a:off x="127491" y="1164840"/>
          <a:ext cx="6307599" cy="5556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/>
          <p:cNvSpPr/>
          <p:nvPr/>
        </p:nvSpPr>
        <p:spPr>
          <a:xfrm>
            <a:off x="127491" y="220907"/>
            <a:ext cx="62047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rgbClr val="7E0000"/>
                </a:solidFill>
                <a:latin typeface="Arial Narrow" pitchFamily="34" charset="0"/>
              </a:rPr>
              <a:t>“</a:t>
            </a:r>
            <a:r>
              <a:rPr lang="lv-LV" sz="2000" dirty="0">
                <a:solidFill>
                  <a:srgbClr val="7E0000"/>
                </a:solidFill>
                <a:latin typeface="Arial Narrow" pitchFamily="34" charset="0"/>
              </a:rPr>
              <a:t>Kuri Jūsuprāt ir 3 svarīgākie pasākumi demogrāfijas (iedzīvotāju attīstības) veicināšanai </a:t>
            </a:r>
            <a:r>
              <a:rPr lang="lv-LV" sz="2000" dirty="0" smtClean="0">
                <a:solidFill>
                  <a:srgbClr val="7E0000"/>
                </a:solidFill>
                <a:latin typeface="Arial Narrow" pitchFamily="34" charset="0"/>
              </a:rPr>
              <a:t>?« (n = 1116)</a:t>
            </a:r>
            <a:endParaRPr lang="en-GB" sz="2000" dirty="0">
              <a:solidFill>
                <a:srgbClr val="7E0000"/>
              </a:solidFill>
              <a:latin typeface="Arial Narrow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C2EE27-44D5-4103-B357-E0D455D02D2F}"/>
              </a:ext>
            </a:extLst>
          </p:cNvPr>
          <p:cNvSpPr txBox="1"/>
          <p:nvPr/>
        </p:nvSpPr>
        <p:spPr>
          <a:xfrm>
            <a:off x="603742" y="857063"/>
            <a:ext cx="58313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400" i="1" dirty="0">
                <a:latin typeface="Arial Narrow" pitchFamily="34" charset="0"/>
              </a:rPr>
              <a:t>Avots</a:t>
            </a:r>
            <a:r>
              <a:rPr lang="lv-LV" sz="1400" dirty="0">
                <a:latin typeface="Arial Narrow" pitchFamily="34" charset="0"/>
              </a:rPr>
              <a:t>: 2021.g. </a:t>
            </a:r>
            <a:r>
              <a:rPr lang="lv-LV" sz="1400" dirty="0" err="1">
                <a:latin typeface="Arial Narrow" pitchFamily="34" charset="0"/>
              </a:rPr>
              <a:t>DemoMig</a:t>
            </a:r>
            <a:r>
              <a:rPr lang="lv-LV" sz="1400" dirty="0">
                <a:latin typeface="Arial Narrow" pitchFamily="34" charset="0"/>
              </a:rPr>
              <a:t> projekta ietvaros veiktās aptaujas rezultāti.</a:t>
            </a:r>
            <a:endParaRPr lang="en-GB" sz="14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65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5E518DE-4725-4601-2AFE-7F1A5D76ABEC}"/>
              </a:ext>
            </a:extLst>
          </p:cNvPr>
          <p:cNvSpPr txBox="1">
            <a:spLocks/>
          </p:cNvSpPr>
          <p:nvPr/>
        </p:nvSpPr>
        <p:spPr>
          <a:xfrm>
            <a:off x="388619" y="156309"/>
            <a:ext cx="9784081" cy="7477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1B5089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lv-LV" sz="2600" dirty="0">
                <a:solidFill>
                  <a:srgbClr val="852727"/>
                </a:solidFill>
              </a:rPr>
              <a:t>IEDZĪVOTĀJU SKAITA IZMAIŅU ĢEOGRĀFIJA, 2011.-2021.g.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8CEBCE-B3BD-0FD2-CD7F-28D1BCCAA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2513" y="904093"/>
            <a:ext cx="9286973" cy="583135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2941682-B125-EB35-4439-44D064B98486}"/>
              </a:ext>
            </a:extLst>
          </p:cNvPr>
          <p:cNvSpPr txBox="1">
            <a:spLocks/>
          </p:cNvSpPr>
          <p:nvPr/>
        </p:nvSpPr>
        <p:spPr bwMode="auto">
          <a:xfrm>
            <a:off x="457197" y="6252684"/>
            <a:ext cx="11734803" cy="43073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lv-LV" altLang="lv-LV" sz="1400" dirty="0">
                <a:latin typeface="Arial" panose="020B0604020202020204" pitchFamily="34" charset="0"/>
                <a:cs typeface="Arial" panose="020B0604020202020204" pitchFamily="34" charset="0"/>
              </a:rPr>
              <a:t>avots: autoru izveidots pēc LR Centrālās statistikas pārvaldes datiem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5337" y="236187"/>
            <a:ext cx="1499746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070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811BF-2FA1-62E6-F30B-044AB9C0F560}"/>
              </a:ext>
            </a:extLst>
          </p:cNvPr>
          <p:cNvSpPr txBox="1">
            <a:spLocks/>
          </p:cNvSpPr>
          <p:nvPr/>
        </p:nvSpPr>
        <p:spPr bwMode="auto">
          <a:xfrm>
            <a:off x="228600" y="169895"/>
            <a:ext cx="7303770" cy="10140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lv-LV" altLang="lv-LV" sz="2800" dirty="0">
                <a:solidFill>
                  <a:srgbClr val="85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IEDZĪVOTĀJU VIDĒJĀ VECUMA </a:t>
            </a:r>
            <a:r>
              <a:rPr lang="lv-LV" altLang="lv-LV" sz="2800" dirty="0" smtClean="0">
                <a:solidFill>
                  <a:srgbClr val="85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IZMAIŅAS,</a:t>
            </a:r>
            <a:r>
              <a:rPr lang="lv-LV" altLang="lv-LV" sz="2800" dirty="0">
                <a:solidFill>
                  <a:srgbClr val="85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altLang="lv-LV" sz="2400" dirty="0" smtClean="0">
                <a:solidFill>
                  <a:srgbClr val="85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  <a:r>
              <a:rPr lang="lv-LV" altLang="lv-LV" sz="2400" dirty="0">
                <a:solidFill>
                  <a:srgbClr val="85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.-2021.g.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328B3B-C5C7-924B-DF15-7105D25CAA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102" y="2098589"/>
            <a:ext cx="5940000" cy="373403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4A1C70C-4CE8-D284-69F1-B2150E93E56D}"/>
              </a:ext>
            </a:extLst>
          </p:cNvPr>
          <p:cNvSpPr/>
          <p:nvPr/>
        </p:nvSpPr>
        <p:spPr>
          <a:xfrm>
            <a:off x="256039" y="1920394"/>
            <a:ext cx="8387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kern="0" dirty="0"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  <a:endParaRPr lang="en-GB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12B860-45B9-2BC9-4E25-E14100B0F7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7430" y="2121449"/>
            <a:ext cx="5940000" cy="372548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9011BA8-9D15-44B6-A875-B6CB35CEA8CC}"/>
              </a:ext>
            </a:extLst>
          </p:cNvPr>
          <p:cNvSpPr/>
          <p:nvPr/>
        </p:nvSpPr>
        <p:spPr>
          <a:xfrm>
            <a:off x="6196039" y="1920394"/>
            <a:ext cx="8387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kern="0" dirty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en-GB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202647-2E00-F5D5-DDA0-8A6B9C1C89D1}"/>
              </a:ext>
            </a:extLst>
          </p:cNvPr>
          <p:cNvSpPr/>
          <p:nvPr/>
        </p:nvSpPr>
        <p:spPr>
          <a:xfrm>
            <a:off x="175846" y="1220463"/>
            <a:ext cx="52419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GB" sz="22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Latvijā</a:t>
            </a:r>
            <a:r>
              <a:rPr lang="en-GB" sz="2200" b="1" kern="0" dirty="0">
                <a:latin typeface="Arial" panose="020B0604020202020204" pitchFamily="34" charset="0"/>
                <a:cs typeface="Arial" panose="020B0604020202020204" pitchFamily="34" charset="0"/>
              </a:rPr>
              <a:t>: 38,2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(2000); </a:t>
            </a:r>
            <a:r>
              <a:rPr lang="en-GB" sz="2200" b="1" kern="0" dirty="0">
                <a:latin typeface="Arial" panose="020B0604020202020204" pitchFamily="34" charset="0"/>
                <a:cs typeface="Arial" panose="020B0604020202020204" pitchFamily="34" charset="0"/>
              </a:rPr>
              <a:t>42,5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(2021)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941C93-1653-2FA0-80F9-5A63FBBFBBC2}"/>
              </a:ext>
            </a:extLst>
          </p:cNvPr>
          <p:cNvSpPr txBox="1">
            <a:spLocks/>
          </p:cNvSpPr>
          <p:nvPr/>
        </p:nvSpPr>
        <p:spPr bwMode="auto">
          <a:xfrm>
            <a:off x="0" y="5748441"/>
            <a:ext cx="5897880" cy="43073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lv-LV" altLang="lv-LV" sz="1400" dirty="0">
                <a:latin typeface="Arial" panose="020B0604020202020204" pitchFamily="34" charset="0"/>
                <a:cs typeface="Arial" panose="020B0604020202020204" pitchFamily="34" charset="0"/>
              </a:rPr>
              <a:t>avots: autoru izveidots pēc LR Centrālās statistikas pārvaldes datiem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6AA0F6-42D1-8558-3047-1C86F535DA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42020"/>
            <a:ext cx="12192000" cy="81598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0DAC002F-01C5-44B0-B429-1E26904383C5}"/>
              </a:ext>
            </a:extLst>
          </p:cNvPr>
          <p:cNvSpPr txBox="1">
            <a:spLocks/>
          </p:cNvSpPr>
          <p:nvPr/>
        </p:nvSpPr>
        <p:spPr>
          <a:xfrm>
            <a:off x="128553" y="6336853"/>
            <a:ext cx="4924430" cy="467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lv-LV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Projekts «</a:t>
            </a:r>
            <a:r>
              <a:rPr lang="lv-LV" sz="14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DemoMigPro</a:t>
            </a:r>
            <a:r>
              <a:rPr lang="lv-LV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lv-LV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Nr. VPP-LETONIKA-2021/4-0002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3E6E94-A2EB-F61A-421D-E473FCB48796}"/>
              </a:ext>
            </a:extLst>
          </p:cNvPr>
          <p:cNvSpPr/>
          <p:nvPr/>
        </p:nvSpPr>
        <p:spPr>
          <a:xfrm>
            <a:off x="2463282" y="4646645"/>
            <a:ext cx="254972" cy="148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744938-AB1A-8695-6B2F-E3030BB397FA}"/>
              </a:ext>
            </a:extLst>
          </p:cNvPr>
          <p:cNvSpPr/>
          <p:nvPr/>
        </p:nvSpPr>
        <p:spPr>
          <a:xfrm>
            <a:off x="8456644" y="4655656"/>
            <a:ext cx="254972" cy="148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9F29314C-3499-6825-9AF6-E88E700436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29500" y="88918"/>
            <a:ext cx="4762500" cy="209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05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582709"/>
            <a:ext cx="7955280" cy="46863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958" y="5355218"/>
            <a:ext cx="4102964" cy="12056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191" y="428971"/>
            <a:ext cx="7223759" cy="8108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0565" y="167557"/>
            <a:ext cx="4419516" cy="2964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lv-LV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Pielietots </a:t>
            </a:r>
            <a:r>
              <a:rPr lang="lv-LV" b="1" i="1" dirty="0">
                <a:solidFill>
                  <a:srgbClr val="7E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nehierarhiskās klasteru analīzes četru klasteru modelis</a:t>
            </a:r>
            <a:r>
              <a:rPr lang="lv-LV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lv-LV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lv-LV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Teritoriālās </a:t>
            </a:r>
            <a:r>
              <a:rPr lang="lv-LV" dirty="0">
                <a:ea typeface="Calibri" panose="020F0502020204030204" pitchFamily="34" charset="0"/>
                <a:cs typeface="Times New Roman" panose="02020603050405020304" pitchFamily="18" charset="0"/>
              </a:rPr>
              <a:t>vienības </a:t>
            </a:r>
            <a:r>
              <a:rPr lang="lv-LV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kategorizētas pēc </a:t>
            </a:r>
            <a:r>
              <a:rPr lang="lv-LV" dirty="0">
                <a:ea typeface="Calibri" panose="020F0502020204030204" pitchFamily="34" charset="0"/>
                <a:cs typeface="Times New Roman" panose="02020603050405020304" pitchFamily="18" charset="0"/>
              </a:rPr>
              <a:t>to demogrāfiskās attīstības tendencēm un riskiem.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lv-LV" dirty="0">
                <a:ea typeface="Calibri" panose="020F0502020204030204" pitchFamily="34" charset="0"/>
                <a:cs typeface="Times New Roman" panose="02020603050405020304" pitchFamily="18" charset="0"/>
              </a:rPr>
              <a:t>Izmantojot teritoriālās statistikas </a:t>
            </a:r>
            <a:r>
              <a:rPr lang="lv-LV" b="1" i="1" dirty="0">
                <a:solidFill>
                  <a:srgbClr val="7E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datus pēc 2021. gada administratīvi teritoriālās reformas</a:t>
            </a:r>
            <a:r>
              <a:rPr lang="lv-LV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lv-LV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novadi </a:t>
            </a:r>
            <a:r>
              <a:rPr lang="lv-LV" dirty="0">
                <a:ea typeface="Calibri" panose="020F0502020204030204" pitchFamily="34" charset="0"/>
                <a:cs typeface="Times New Roman" panose="02020603050405020304" pitchFamily="18" charset="0"/>
              </a:rPr>
              <a:t>klasteru analīzes rezultātā iedalīti četros </a:t>
            </a:r>
            <a:r>
              <a:rPr lang="lv-LV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klasteros. </a:t>
            </a:r>
            <a:endParaRPr lang="lv-LV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499746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42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1165</TotalTime>
  <Words>1439</Words>
  <Application>Microsoft Office PowerPoint</Application>
  <PresentationFormat>Widescreen</PresentationFormat>
  <Paragraphs>175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Arial (null)</vt:lpstr>
      <vt:lpstr>Arial Narrow</vt:lpstr>
      <vt:lpstr>Arial Unicode MS</vt:lpstr>
      <vt:lpstr>Calibri</vt:lpstr>
      <vt:lpstr>Calibri Light</vt:lpstr>
      <vt:lpstr>Open Sans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 Iedzīvotāju skaits trīs Baltijas valstīs un atsevišķās Skandināvijas valstīs, 1910.-2021. g.  (miljoni un izmaiņas procentos)   Avots: Official publications of the National Statistical Bureaus and EUROSTAT. 1 1919, 2 1914, 3 1913, 4 1911.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Eirostat demogrāfiskā prognoze Latvijai  uzrāda 2050. gadam šādu darbaspējas vecuma iedzīvotāju īpatsvara vērtību (procentos):  Bāzes (baseline) variantā       56.1  Minimālo īpatsvaru (mirstības un migrācijas samazināšanās variantā) 55.5  Maksimālo īpatsvaru (variantā bez migrācijas ietekmes)   57.9 </vt:lpstr>
      <vt:lpstr>Eirostat demogrāfiskās slodzes prognoze Latvijai  uzrāda 2050. gadam šādu darbaspējas vecuma slodzi ar  iedzīvotājiem vecumā 0-14 gadi un 65 un vecāki (procentos):  Bāzes (baseline) variantā      78.1  Minimālā slodze (variantā bez migrācijas pieauguma)   72.8  Maksimālā slodze (pie samazinātas mirstības un migrācijas pieauguma) 80.0 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Augsta līmeņa ekspertu konference «Latvijas ilgtspēja: vide, cilvēks, ekonomika. Kurp ejam? Otrais tematiskais bloks – CILVĒKS / SABIEDRĪBA Saeimā, Baltiešu zālē – 2023. g. 6. oktobrī</dc:title>
  <dc:creator>Juris Krūmiņš</dc:creator>
  <cp:lastModifiedBy>Juris Krūmiņš</cp:lastModifiedBy>
  <cp:revision>64</cp:revision>
  <dcterms:created xsi:type="dcterms:W3CDTF">2023-09-24T13:55:09Z</dcterms:created>
  <dcterms:modified xsi:type="dcterms:W3CDTF">2023-10-02T15:09:29Z</dcterms:modified>
</cp:coreProperties>
</file>